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2">
  <p:sldMasterIdLst>
    <p:sldMasterId id="2147483648" r:id="rId1"/>
  </p:sldMasterIdLst>
  <p:sldIdLst>
    <p:sldId id="311" r:id="rId2"/>
    <p:sldId id="312" r:id="rId3"/>
    <p:sldId id="313" r:id="rId4"/>
    <p:sldId id="287" r:id="rId5"/>
    <p:sldId id="335" r:id="rId6"/>
    <p:sldId id="336" r:id="rId7"/>
    <p:sldId id="289" r:id="rId8"/>
    <p:sldId id="290" r:id="rId9"/>
    <p:sldId id="338" r:id="rId10"/>
    <p:sldId id="337" r:id="rId11"/>
    <p:sldId id="339" r:id="rId12"/>
    <p:sldId id="292" r:id="rId13"/>
    <p:sldId id="294" r:id="rId14"/>
    <p:sldId id="343" r:id="rId15"/>
    <p:sldId id="344" r:id="rId16"/>
    <p:sldId id="345" r:id="rId17"/>
    <p:sldId id="346" r:id="rId18"/>
    <p:sldId id="347" r:id="rId19"/>
    <p:sldId id="296" r:id="rId20"/>
    <p:sldId id="340" r:id="rId21"/>
    <p:sldId id="298" r:id="rId22"/>
    <p:sldId id="299" r:id="rId23"/>
    <p:sldId id="342" r:id="rId24"/>
    <p:sldId id="341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DFD7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86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DABED-9A3B-46B0-A60E-D8B87A95D2D8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DABED-9A3B-46B0-A60E-D8B87A95D2D8}" type="datetimeFigureOut">
              <a:rPr lang="en-US" smtClean="0"/>
              <a:pPr/>
              <a:t>10/27/2016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2ED0-96D5-4835-9638-6AD7AF3E187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15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worldglobe+respec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" y="-27384"/>
            <a:ext cx="3482605" cy="3096344"/>
          </a:xfrm>
          <a:prstGeom prst="rect">
            <a:avLst/>
          </a:prstGeom>
        </p:spPr>
      </p:pic>
      <p:sp>
        <p:nvSpPr>
          <p:cNvPr id="3075" name="Titel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to the NLP-course “Getting to know </a:t>
            </a:r>
            <a:br>
              <a:rPr lang="en-US" dirty="0" smtClean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your Unlimited Powers even better”</a:t>
            </a:r>
            <a:endParaRPr lang="nl-NL" dirty="0" smtClean="0">
              <a:solidFill>
                <a:srgbClr val="0033CC"/>
              </a:solidFill>
            </a:endParaRPr>
          </a:p>
        </p:txBody>
      </p:sp>
      <p:sp>
        <p:nvSpPr>
          <p:cNvPr id="3076" name="Ondertitel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46456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Dar al </a:t>
            </a:r>
            <a:r>
              <a:rPr lang="en-US" sz="2800" dirty="0" err="1" smtClean="0">
                <a:solidFill>
                  <a:srgbClr val="0033CC"/>
                </a:solidFill>
              </a:rPr>
              <a:t>Amal</a:t>
            </a:r>
            <a:r>
              <a:rPr lang="en-US" sz="2800" dirty="0" smtClean="0">
                <a:solidFill>
                  <a:srgbClr val="0033CC"/>
                </a:solidFill>
              </a:rPr>
              <a:t>, Ramallah, Palestine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third  day Tuesday 25 October 2016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Trainers: Sytse and Marlies Tjallingii</a:t>
            </a:r>
          </a:p>
          <a:p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3077" name="Rechthoek 4"/>
          <p:cNvSpPr>
            <a:spLocks noChangeArrowheads="1"/>
          </p:cNvSpPr>
          <p:nvPr/>
        </p:nvSpPr>
        <p:spPr bwMode="auto">
          <a:xfrm>
            <a:off x="4241572" y="1772816"/>
            <a:ext cx="34267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6000" b="1" dirty="0" err="1" smtClean="0">
                <a:solidFill>
                  <a:srgbClr val="0033CC"/>
                </a:solidFill>
              </a:rPr>
              <a:t>Welcome</a:t>
            </a:r>
            <a:r>
              <a:rPr lang="nl-NL" sz="6000" b="1" dirty="0" smtClean="0">
                <a:solidFill>
                  <a:srgbClr val="0033CC"/>
                </a:solidFill>
              </a:rPr>
              <a:t>!</a:t>
            </a:r>
            <a:endParaRPr lang="nl-NL" sz="2800" b="1" dirty="0">
              <a:solidFill>
                <a:srgbClr val="0033CC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4572000" y="44624"/>
            <a:ext cx="2952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7200" dirty="0" smtClean="0">
                <a:solidFill>
                  <a:srgbClr val="0000FF"/>
                </a:solidFill>
              </a:rPr>
              <a:t>مرحبا</a:t>
            </a:r>
            <a:endParaRPr lang="nl-NL" sz="11500" dirty="0">
              <a:solidFill>
                <a:srgbClr val="0000FF"/>
              </a:solidFill>
            </a:endParaRPr>
          </a:p>
        </p:txBody>
      </p:sp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971600" y="3863503"/>
            <a:ext cx="8064896" cy="15097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1"/>
            <a:r>
              <a:rPr lang="ar-AE" sz="3600" kern="10" spc="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دورة في البرمجة اللغوية العصبية</a:t>
            </a:r>
            <a:endParaRPr lang="nl-NL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3707904" y="1052736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800" b="1" dirty="0" smtClean="0">
                <a:solidFill>
                  <a:srgbClr val="0000FF"/>
                </a:solidFill>
              </a:rPr>
              <a:t>إمكانيات غير محدودة</a:t>
            </a:r>
            <a:endParaRPr lang="en-US" sz="4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987824" y="1844824"/>
            <a:ext cx="504056" cy="5760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Afbeelding 4"/>
          <p:cNvPicPr>
            <a:picLocks noChangeAspect="1" noChangeArrowheads="1"/>
          </p:cNvPicPr>
          <p:nvPr/>
        </p:nvPicPr>
        <p:blipFill>
          <a:blip r:embed="rId2" cstate="screen"/>
          <a:srcRect l="9178" t="8000" r="10058"/>
          <a:stretch>
            <a:fillRect/>
          </a:stretch>
        </p:blipFill>
        <p:spPr bwMode="auto">
          <a:xfrm>
            <a:off x="1691680" y="3501008"/>
            <a:ext cx="31683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2051720" y="2420888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= UPS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1907704" y="0"/>
            <a:ext cx="4617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Chaining </a:t>
            </a:r>
            <a:r>
              <a:rPr lang="en-US" sz="4800" b="1" dirty="0" smtClean="0">
                <a:solidFill>
                  <a:srgbClr val="0070C0"/>
                </a:solidFill>
              </a:rPr>
              <a:t>Anchors</a:t>
            </a:r>
            <a:endParaRPr lang="nl-NL" sz="4800" b="1" dirty="0">
              <a:solidFill>
                <a:srgbClr val="0070C0"/>
              </a:solidFill>
            </a:endParaRPr>
          </a:p>
        </p:txBody>
      </p:sp>
      <p:pic>
        <p:nvPicPr>
          <p:cNvPr id="3" name="Afbeelding 109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500" y="644476"/>
            <a:ext cx="858585" cy="71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109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791734" y="1239790"/>
            <a:ext cx="858585" cy="71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9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01847" y="1708036"/>
            <a:ext cx="858585" cy="71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Afbeelding 1159" descr="ketting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41546">
            <a:off x="941931" y="904330"/>
            <a:ext cx="2470589" cy="19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109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17917" y="1048553"/>
            <a:ext cx="843673" cy="7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1159" descr="ketting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1080139">
            <a:off x="3133912" y="1052365"/>
            <a:ext cx="2472943" cy="1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1159" descr="ketting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260734">
            <a:off x="5567614" y="1314760"/>
            <a:ext cx="2483931" cy="20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7820744" y="2420888"/>
            <a:ext cx="495672" cy="4758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827584" y="1340768"/>
            <a:ext cx="432048" cy="4956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1 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5292080" y="1700808"/>
            <a:ext cx="504056" cy="5760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3059832" y="2564904"/>
            <a:ext cx="360039" cy="4758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067944" y="2953122"/>
            <a:ext cx="360039" cy="4758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5280347" y="3241154"/>
            <a:ext cx="443781" cy="4758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1691680" y="2348880"/>
            <a:ext cx="360039" cy="4758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1 </a:t>
            </a:r>
            <a:endParaRPr kumimoji="0" lang="nl-NL" sz="44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AutoShape 4"/>
          <p:cNvCxnSpPr>
            <a:cxnSpLocks noChangeShapeType="1"/>
          </p:cNvCxnSpPr>
          <p:nvPr/>
        </p:nvCxnSpPr>
        <p:spPr bwMode="auto">
          <a:xfrm>
            <a:off x="3419872" y="3140968"/>
            <a:ext cx="213345" cy="414710"/>
          </a:xfrm>
          <a:prstGeom prst="straightConnector1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</p:cxnSp>
      <p:cxnSp>
        <p:nvCxnSpPr>
          <p:cNvPr id="36" name="AutoShape 5"/>
          <p:cNvCxnSpPr>
            <a:cxnSpLocks noChangeShapeType="1"/>
          </p:cNvCxnSpPr>
          <p:nvPr/>
        </p:nvCxnSpPr>
        <p:spPr bwMode="auto">
          <a:xfrm flipH="1">
            <a:off x="4189786" y="3396109"/>
            <a:ext cx="94182" cy="608955"/>
          </a:xfrm>
          <a:prstGeom prst="straightConnector1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</p:cxnSp>
      <p:cxnSp>
        <p:nvCxnSpPr>
          <p:cNvPr id="37" name="AutoShape 6"/>
          <p:cNvCxnSpPr>
            <a:cxnSpLocks noChangeShapeType="1"/>
          </p:cNvCxnSpPr>
          <p:nvPr/>
        </p:nvCxnSpPr>
        <p:spPr bwMode="auto">
          <a:xfrm>
            <a:off x="1979712" y="2780928"/>
            <a:ext cx="762819" cy="548754"/>
          </a:xfrm>
          <a:prstGeom prst="straightConnector1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</p:cxnSp>
      <p:cxnSp>
        <p:nvCxnSpPr>
          <p:cNvPr id="38" name="AutoShape 7"/>
          <p:cNvCxnSpPr>
            <a:cxnSpLocks noChangeShapeType="1"/>
          </p:cNvCxnSpPr>
          <p:nvPr/>
        </p:nvCxnSpPr>
        <p:spPr bwMode="auto">
          <a:xfrm flipH="1">
            <a:off x="4716016" y="3645024"/>
            <a:ext cx="527818" cy="792088"/>
          </a:xfrm>
          <a:prstGeom prst="straightConnector1">
            <a:avLst/>
          </a:prstGeom>
          <a:noFill/>
          <a:ln w="9525">
            <a:solidFill>
              <a:srgbClr val="0033CC"/>
            </a:solidFill>
            <a:round/>
            <a:headEnd/>
            <a:tailEnd type="triangle" w="med" len="med"/>
          </a:ln>
        </p:spPr>
      </p:cxnSp>
      <p:sp>
        <p:nvSpPr>
          <p:cNvPr id="39" name="Tekstvak 38"/>
          <p:cNvSpPr txBox="1"/>
          <p:nvPr/>
        </p:nvSpPr>
        <p:spPr>
          <a:xfrm>
            <a:off x="3430977" y="2564904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= IS1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40" name="Tekstvak 39"/>
          <p:cNvSpPr txBox="1"/>
          <p:nvPr/>
        </p:nvSpPr>
        <p:spPr>
          <a:xfrm>
            <a:off x="4427984" y="2996952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= IS2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5580112" y="3284984"/>
            <a:ext cx="874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= </a:t>
            </a:r>
            <a:r>
              <a:rPr lang="en-US" sz="2400" dirty="0">
                <a:solidFill>
                  <a:srgbClr val="0033CC"/>
                </a:solidFill>
              </a:rPr>
              <a:t>DFS</a:t>
            </a:r>
            <a:endParaRPr lang="nl-NL" sz="2400" dirty="0">
              <a:solidFill>
                <a:srgbClr val="0033CC"/>
              </a:solidFill>
            </a:endParaRPr>
          </a:p>
        </p:txBody>
      </p:sp>
      <p:sp>
        <p:nvSpPr>
          <p:cNvPr id="44" name="Tekstvak 43"/>
          <p:cNvSpPr txBox="1"/>
          <p:nvPr/>
        </p:nvSpPr>
        <p:spPr>
          <a:xfrm>
            <a:off x="5508104" y="4766374"/>
            <a:ext cx="35283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UPS -= </a:t>
            </a:r>
            <a:r>
              <a:rPr lang="en-US" sz="2000" b="1" dirty="0" err="1" smtClean="0">
                <a:solidFill>
                  <a:srgbClr val="0033CC"/>
                </a:solidFill>
              </a:rPr>
              <a:t>Undisired</a:t>
            </a:r>
            <a:r>
              <a:rPr lang="en-US" sz="2000" b="1" dirty="0" smtClean="0">
                <a:solidFill>
                  <a:srgbClr val="0033CC"/>
                </a:solidFill>
              </a:rPr>
              <a:t> Present State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5580112" y="5877272"/>
            <a:ext cx="35283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DFS -= </a:t>
            </a:r>
            <a:r>
              <a:rPr lang="en-US" sz="2000" b="1" dirty="0" err="1" smtClean="0">
                <a:solidFill>
                  <a:srgbClr val="0033CC"/>
                </a:solidFill>
              </a:rPr>
              <a:t>Disired</a:t>
            </a:r>
            <a:r>
              <a:rPr lang="en-US" sz="2000" b="1" dirty="0" smtClean="0">
                <a:solidFill>
                  <a:srgbClr val="0033CC"/>
                </a:solidFill>
              </a:rPr>
              <a:t> Future State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46" name="Tekstvak 45"/>
          <p:cNvSpPr txBox="1"/>
          <p:nvPr/>
        </p:nvSpPr>
        <p:spPr>
          <a:xfrm>
            <a:off x="5580112" y="5157192"/>
            <a:ext cx="35283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IS1 -= Intermediate State 1</a:t>
            </a:r>
            <a:endParaRPr lang="en-US" sz="2000" b="1" dirty="0">
              <a:solidFill>
                <a:srgbClr val="0033CC"/>
              </a:solidFill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5580112" y="5517232"/>
            <a:ext cx="352839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CC"/>
                </a:solidFill>
              </a:rPr>
              <a:t>IS2 -= Intermediate State 2</a:t>
            </a:r>
            <a:endParaRPr lang="en-US" sz="2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build="p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9" grpId="0" build="p"/>
      <p:bldP spid="40" grpId="0" build="p"/>
      <p:bldP spid="41" grpId="0" build="p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6588224" y="5589240"/>
            <a:ext cx="1501775" cy="5699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knuckles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1         2         3       4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6228184" y="2636912"/>
            <a:ext cx="1568450" cy="1427163"/>
          </a:xfrm>
          <a:prstGeom prst="curvedLeftArrow">
            <a:avLst>
              <a:gd name="adj1" fmla="val 20000"/>
              <a:gd name="adj2" fmla="val 40000"/>
              <a:gd name="adj3" fmla="val 366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6300192" y="1124744"/>
            <a:ext cx="1568450" cy="1427163"/>
          </a:xfrm>
          <a:prstGeom prst="curvedLeftArrow">
            <a:avLst>
              <a:gd name="adj1" fmla="val 20000"/>
              <a:gd name="adj2" fmla="val 40000"/>
              <a:gd name="adj3" fmla="val 366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387926" y="4077072"/>
            <a:ext cx="1568450" cy="1427163"/>
          </a:xfrm>
          <a:prstGeom prst="curvedLeftArrow">
            <a:avLst>
              <a:gd name="adj1" fmla="val 20000"/>
              <a:gd name="adj2" fmla="val 40000"/>
              <a:gd name="adj3" fmla="val 366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81825"/>
            <a:ext cx="9144000" cy="5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3600">
              <a:solidFill>
                <a:srgbClr val="0033CC"/>
              </a:solidFill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-43778"/>
            <a:ext cx="9144000" cy="59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 bmk="_Toc332559513">
                <a:ln>
                  <a:noFill/>
                </a:ln>
                <a:solidFill>
                  <a:srgbClr val="0033CC"/>
                </a:solidFill>
                <a:effectLst/>
                <a:cs typeface="Times New Roman" pitchFamily="18" charset="0"/>
              </a:rPr>
              <a:t>Worksheet to practice chaining anchors</a:t>
            </a:r>
            <a:endParaRPr kumimoji="0" lang="en-US" sz="3600" b="1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cs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179512" y="2070720"/>
            <a:ext cx="6372200" cy="90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IS1 </a:t>
            </a:r>
            <a:r>
              <a:rPr kumimoji="0" lang="en-US" sz="2000" b="1" i="0" u="none" strike="noStrike" cap="none" normalizeH="0" baseline="0" dirty="0" smtClean="0" bmk="_Toc332559515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Intermediate State 1 (required)</a:t>
            </a:r>
            <a:endParaRPr kumimoji="0" lang="en-US" sz="2000" b="1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.......................................................................................</a:t>
            </a:r>
            <a:endParaRPr kumimoji="0" lang="nl-NL" sz="1200" b="0" i="0" u="none" strike="noStrike" cap="none" normalizeH="0" baseline="0" dirty="0" smtClean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16024" y="4644581"/>
            <a:ext cx="6228184" cy="10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8088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nl-NL" sz="12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nl-NL" sz="3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DFS </a:t>
            </a:r>
            <a:r>
              <a:rPr kumimoji="0" lang="en-US" sz="2000" b="1" i="0" u="none" strike="noStrike" cap="none" normalizeH="0" baseline="0" dirty="0" smtClean="0" bmk="_Toc332559518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Desired Future State in final state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......................................................................................</a:t>
            </a:r>
            <a:endParaRPr kumimoji="0" lang="nl-NL" sz="1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177036" y="921494"/>
            <a:ext cx="57631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UPS</a:t>
            </a:r>
            <a:r>
              <a:rPr lang="en-US" b="1" dirty="0" smtClean="0" bmk="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 bmk="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Undesired  Present State (unwanted)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.......................................................................................</a:t>
            </a:r>
            <a:endParaRPr lang="nl-NL" sz="11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hoek 13"/>
          <p:cNvSpPr/>
          <p:nvPr/>
        </p:nvSpPr>
        <p:spPr>
          <a:xfrm>
            <a:off x="216024" y="3429000"/>
            <a:ext cx="622818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IS2 </a:t>
            </a:r>
            <a:r>
              <a:rPr lang="en-US" b="1" dirty="0" smtClean="0" bmk="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Intermediate State 2 (required)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 bmk="">
                <a:solidFill>
                  <a:srgbClr val="0033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.......................................................................................</a:t>
            </a:r>
            <a:endParaRPr lang="nl-NL" sz="11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1100" dirty="0" smtClean="0" bmk="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Afbeelding 4"/>
          <p:cNvPicPr>
            <a:picLocks noChangeAspect="1" noChangeArrowheads="1"/>
          </p:cNvPicPr>
          <p:nvPr/>
        </p:nvPicPr>
        <p:blipFill>
          <a:blip r:embed="rId2" cstate="screen"/>
          <a:srcRect l="9178" t="8000" r="10058"/>
          <a:stretch>
            <a:fillRect/>
          </a:stretch>
        </p:blipFill>
        <p:spPr bwMode="auto">
          <a:xfrm>
            <a:off x="6156176" y="5954627"/>
            <a:ext cx="1728192" cy="1806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 animBg="1"/>
      <p:bldP spid="32771" grpId="0" animBg="1"/>
      <p:bldP spid="32772" grpId="0" animBg="1"/>
      <p:bldP spid="32773" grpId="0" animBg="1"/>
      <p:bldP spid="32776" grpId="0"/>
      <p:bldP spid="32778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35147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467544" y="4494623"/>
            <a:ext cx="7560840" cy="19851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73025" algn="l"/>
                <a:tab pos="215900" algn="l"/>
              </a:tabLst>
            </a:pPr>
            <a:r>
              <a:rPr kumimoji="0" lang="en-GB" sz="1600" b="1" i="0" u="none" strike="noStrike" cap="none" normalizeH="0" baseline="0" dirty="0" bmk="_Toc318827864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four steps to anchoring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73025" algn="l"/>
                <a:tab pos="215900" algn="l"/>
              </a:tabLst>
            </a:pP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Remember a vivid positive experience from the past with one valuable resource as: Motivation; humour / laughing; energy; love; power; self confidence.</a:t>
            </a:r>
            <a:endParaRPr kumimoji="0" lang="nl-NL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73025" algn="l"/>
                <a:tab pos="215900" algn="l"/>
              </a:tabLs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Press your </a:t>
            </a:r>
            <a:r>
              <a:rPr kumimoji="0" lang="en-GB" b="0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knockel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 at 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highest point (see graphic below). 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73025" algn="l"/>
                <a:tab pos="215900" algn="l"/>
              </a:tabLst>
            </a:pPr>
            <a:r>
              <a:rPr lang="en-GB" dirty="0" smtClean="0">
                <a:solidFill>
                  <a:srgbClr val="0033CC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Doe this with UPS, IS1, IS2 and FDS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ea typeface="MS Mincho" pitchFamily="49" charset="-128"/>
              <a:cs typeface="Times New Roman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-73025" algn="l"/>
                <a:tab pos="215900" algn="l"/>
              </a:tabLst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Set </a:t>
            </a:r>
            <a:r>
              <a:rPr kumimoji="0" lang="en-GB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the anchor in action to perform the test.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3485862" y="1179181"/>
            <a:ext cx="1329736" cy="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3491880" y="2780929"/>
            <a:ext cx="0" cy="1080120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Line 15"/>
          <p:cNvSpPr>
            <a:spLocks noChangeShapeType="1"/>
          </p:cNvSpPr>
          <p:nvPr/>
        </p:nvSpPr>
        <p:spPr bwMode="auto">
          <a:xfrm>
            <a:off x="4740083" y="1693653"/>
            <a:ext cx="41862" cy="2174310"/>
          </a:xfrm>
          <a:prstGeom prst="line">
            <a:avLst/>
          </a:prstGeom>
          <a:noFill/>
          <a:ln w="38100">
            <a:solidFill>
              <a:srgbClr val="969696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H="1">
            <a:off x="3485041" y="1196752"/>
            <a:ext cx="6838" cy="1504680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4716279" y="1124744"/>
            <a:ext cx="821" cy="510608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70692" y="1400911"/>
            <a:ext cx="412876" cy="18120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eaVert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ea typeface="MS Mincho" pitchFamily="49" charset="-128"/>
                <a:cs typeface="Tahoma" pitchFamily="34" charset="0"/>
              </a:rPr>
              <a:t>intensity</a:t>
            </a:r>
            <a:endParaRPr kumimoji="0" lang="nl-NL" sz="40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81713" y="893685"/>
            <a:ext cx="1204150" cy="2584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ea typeface="MS Mincho" pitchFamily="49" charset="-128"/>
                <a:cs typeface="Tahoma" pitchFamily="34" charset="0"/>
              </a:rPr>
              <a:t>start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815599" y="878710"/>
            <a:ext cx="870074" cy="2729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ea typeface="MS Mincho" pitchFamily="49" charset="-128"/>
                <a:cs typeface="Tahoma" pitchFamily="34" charset="0"/>
              </a:rPr>
              <a:t>end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913432" y="204340"/>
            <a:ext cx="2826920" cy="5603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40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ea typeface="MS Mincho" pitchFamily="49" charset="-128"/>
                <a:cs typeface="Tahoma" pitchFamily="34" charset="0"/>
              </a:rPr>
              <a:t>Anchoring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3923928" y="332656"/>
            <a:ext cx="5181" cy="791455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348899" y="4011918"/>
            <a:ext cx="1273920" cy="4972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ea typeface="MS Mincho" pitchFamily="49" charset="-128"/>
                <a:cs typeface="Tahoma" pitchFamily="34" charset="0"/>
              </a:rPr>
              <a:t>time</a:t>
            </a:r>
            <a:endParaRPr kumimoji="0" lang="nl-NL" sz="40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084168" y="1988840"/>
            <a:ext cx="2102806" cy="4776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nl-NL" sz="2800" b="1" i="0" u="none" strike="noStrike" cap="none" normalizeH="0" baseline="0" dirty="0" err="1">
                <a:ln>
                  <a:noFill/>
                </a:ln>
                <a:solidFill>
                  <a:srgbClr val="0033CC"/>
                </a:solidFill>
                <a:effectLst/>
                <a:latin typeface="Comic Sans MS" pitchFamily="66" charset="0"/>
                <a:ea typeface="MS Mincho" pitchFamily="49" charset="-128"/>
                <a:cs typeface="Tahoma" pitchFamily="34" charset="0"/>
              </a:rPr>
              <a:t>feelings</a:t>
            </a:r>
            <a:endParaRPr kumimoji="0" lang="nl-NL" sz="40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Line 4"/>
          <p:cNvSpPr>
            <a:spLocks noChangeShapeType="1"/>
          </p:cNvSpPr>
          <p:nvPr/>
        </p:nvSpPr>
        <p:spPr bwMode="auto">
          <a:xfrm>
            <a:off x="915039" y="3891634"/>
            <a:ext cx="7401377" cy="2801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" name="Line 3"/>
          <p:cNvSpPr>
            <a:spLocks noChangeShapeType="1"/>
          </p:cNvSpPr>
          <p:nvPr/>
        </p:nvSpPr>
        <p:spPr bwMode="auto">
          <a:xfrm>
            <a:off x="974139" y="847310"/>
            <a:ext cx="0" cy="3044323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69123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9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9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9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9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2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29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29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 build="p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248" descr="http://www.all-defend.nl/Verbale%20agressie%20beeldvorming.jpg"/>
          <p:cNvPicPr>
            <a:picLocks noChangeAspect="1" noChangeArrowheads="1"/>
          </p:cNvPicPr>
          <p:nvPr/>
        </p:nvPicPr>
        <p:blipFill>
          <a:blip r:embed="rId2" cstate="screen">
            <a:lum bright="-30000"/>
            <a:grayscl/>
          </a:blip>
          <a:srcRect/>
          <a:stretch>
            <a:fillRect/>
          </a:stretch>
        </p:blipFill>
        <p:spPr bwMode="auto">
          <a:xfrm>
            <a:off x="35496" y="2492896"/>
            <a:ext cx="5029892" cy="331236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3" cstate="screen">
            <a:lum bright="-10000"/>
          </a:blip>
          <a:srcRect/>
          <a:stretch>
            <a:fillRect/>
          </a:stretch>
        </p:blipFill>
        <p:spPr bwMode="auto">
          <a:xfrm>
            <a:off x="7812360" y="3933056"/>
            <a:ext cx="901700" cy="584200"/>
          </a:xfrm>
          <a:prstGeom prst="rect">
            <a:avLst/>
          </a:prstGeom>
          <a:noFill/>
        </p:spPr>
      </p:pic>
      <p:sp>
        <p:nvSpPr>
          <p:cNvPr id="2052" name="AutoShape 4"/>
          <p:cNvSpPr>
            <a:spLocks noChangeArrowheads="1"/>
          </p:cNvSpPr>
          <p:nvPr/>
        </p:nvSpPr>
        <p:spPr bwMode="auto">
          <a:xfrm rot="10800000" flipH="1" flipV="1">
            <a:off x="5122912" y="3068960"/>
            <a:ext cx="2185392" cy="24482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Changing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size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nl-NL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clearness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contrast</a:t>
            </a:r>
            <a:endParaRPr kumimoji="0" lang="nl-NL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763688" y="44624"/>
            <a:ext cx="50106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33CC"/>
                </a:solidFill>
              </a:rPr>
              <a:t>Swish pattern</a:t>
            </a:r>
            <a:endParaRPr lang="nl-NL" sz="66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l-NL" b="1" dirty="0" err="1" smtClean="0">
                <a:solidFill>
                  <a:srgbClr val="0000FF"/>
                </a:solidFill>
              </a:rPr>
              <a:t>Swish</a:t>
            </a:r>
            <a:r>
              <a:rPr lang="nl-NL" b="1" dirty="0" smtClean="0">
                <a:solidFill>
                  <a:srgbClr val="0000FF"/>
                </a:solidFill>
              </a:rPr>
              <a:t> </a:t>
            </a:r>
            <a:r>
              <a:rPr lang="nl-NL" b="1" dirty="0" err="1" smtClean="0">
                <a:solidFill>
                  <a:srgbClr val="0000FF"/>
                </a:solidFill>
              </a:rPr>
              <a:t>patters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25" name="AutoShape 1457"/>
          <p:cNvSpPr>
            <a:spLocks noChangeArrowheads="1"/>
          </p:cNvSpPr>
          <p:nvPr/>
        </p:nvSpPr>
        <p:spPr bwMode="auto">
          <a:xfrm>
            <a:off x="4067945" y="3140968"/>
            <a:ext cx="1008111" cy="6480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 smtClean="0">
                <a:latin typeface="Calibri" pitchFamily="34" charset="0"/>
                <a:cs typeface="Arial" pitchFamily="34" charset="0"/>
              </a:rPr>
              <a:t>smaller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6" name="Afbeelding 248" descr="http://www.all-defend.nl/Verbale%20agressie%20beeldvorming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  <a:grayscl/>
          </a:blip>
          <a:srcRect/>
          <a:stretch>
            <a:fillRect/>
          </a:stretch>
        </p:blipFill>
        <p:spPr bwMode="auto">
          <a:xfrm>
            <a:off x="179512" y="1916832"/>
            <a:ext cx="3816424" cy="2880320"/>
          </a:xfrm>
          <a:prstGeom prst="rect">
            <a:avLst/>
          </a:prstGeom>
          <a:solidFill>
            <a:srgbClr val="D9D9D9"/>
          </a:solidFill>
        </p:spPr>
      </p:pic>
      <p:pic>
        <p:nvPicPr>
          <p:cNvPr id="327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3956" y="3032829"/>
            <a:ext cx="1182540" cy="1044243"/>
          </a:xfrm>
          <a:prstGeom prst="rect">
            <a:avLst/>
          </a:prstGeom>
          <a:noFill/>
        </p:spPr>
      </p:pic>
      <p:pic>
        <p:nvPicPr>
          <p:cNvPr id="8" name="Afbeelding 248" descr="http://www.all-defend.nl/Verbale%20agressie%20beeldvorming.jpg"/>
          <p:cNvPicPr>
            <a:picLocks noChangeAspect="1" noChangeArrowheads="1"/>
          </p:cNvPicPr>
          <p:nvPr/>
        </p:nvPicPr>
        <p:blipFill>
          <a:blip r:embed="rId2" cstate="print">
            <a:lum bright="-30000"/>
            <a:grayscl/>
          </a:blip>
          <a:srcRect/>
          <a:stretch>
            <a:fillRect/>
          </a:stretch>
        </p:blipFill>
        <p:spPr bwMode="auto">
          <a:xfrm>
            <a:off x="5148064" y="2996952"/>
            <a:ext cx="1440160" cy="1086913"/>
          </a:xfrm>
          <a:prstGeom prst="rect">
            <a:avLst/>
          </a:prstGeom>
          <a:solidFill>
            <a:srgbClr val="D9D9D9"/>
          </a:solidFill>
        </p:spPr>
      </p:pic>
      <p:sp>
        <p:nvSpPr>
          <p:cNvPr id="9" name="AutoShape 1457"/>
          <p:cNvSpPr>
            <a:spLocks noChangeArrowheads="1"/>
          </p:cNvSpPr>
          <p:nvPr/>
        </p:nvSpPr>
        <p:spPr bwMode="auto">
          <a:xfrm>
            <a:off x="6660232" y="3176845"/>
            <a:ext cx="1080120" cy="6480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16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contrast</a:t>
            </a:r>
          </a:p>
        </p:txBody>
      </p:sp>
      <p:sp>
        <p:nvSpPr>
          <p:cNvPr id="10" name="PIJL-RECHTS 9"/>
          <p:cNvSpPr/>
          <p:nvPr/>
        </p:nvSpPr>
        <p:spPr>
          <a:xfrm>
            <a:off x="971600" y="5301208"/>
            <a:ext cx="7416824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/>
              <a:t>S  W  I  S  H</a:t>
            </a:r>
            <a:endParaRPr lang="nl-NL" sz="40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827584" y="1065510"/>
            <a:ext cx="7085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Changing Submodalities</a:t>
            </a:r>
            <a:endParaRPr lang="nl-NL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CIMG1469.JPG"/>
          <p:cNvPicPr>
            <a:picLocks noChangeAspect="1"/>
          </p:cNvPicPr>
          <p:nvPr/>
        </p:nvPicPr>
        <p:blipFill>
          <a:blip r:embed="rId2" cstate="print">
            <a:lum bright="40000" contrast="30000"/>
          </a:blip>
          <a:srcRect/>
          <a:stretch>
            <a:fillRect/>
          </a:stretch>
        </p:blipFill>
        <p:spPr>
          <a:xfrm>
            <a:off x="251520" y="188640"/>
            <a:ext cx="3312368" cy="3390214"/>
          </a:xfrm>
          <a:prstGeom prst="rect">
            <a:avLst/>
          </a:prstGeom>
        </p:spPr>
      </p:pic>
      <p:pic>
        <p:nvPicPr>
          <p:cNvPr id="5" name="Tijdelijke aanduiding voor inhoud 4" descr="CIMG146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519" t="22688" r="33333" b="35178"/>
          <a:stretch>
            <a:fillRect/>
          </a:stretch>
        </p:blipFill>
        <p:spPr>
          <a:xfrm>
            <a:off x="1331640" y="4797152"/>
            <a:ext cx="936104" cy="936104"/>
          </a:xfrm>
          <a:prstGeom prst="rect">
            <a:avLst/>
          </a:prstGeom>
        </p:spPr>
      </p:pic>
      <p:pic>
        <p:nvPicPr>
          <p:cNvPr id="6" name="Tijdelijke aanduiding voor inhoud 4" descr="CIMG1469.JPG"/>
          <p:cNvPicPr>
            <a:picLocks noChangeAspect="1"/>
          </p:cNvPicPr>
          <p:nvPr/>
        </p:nvPicPr>
        <p:blipFill>
          <a:blip r:embed="rId4" cstate="print">
            <a:lum bright="10000" contrast="40000"/>
          </a:blip>
          <a:srcRect/>
          <a:stretch>
            <a:fillRect/>
          </a:stretch>
        </p:blipFill>
        <p:spPr>
          <a:xfrm>
            <a:off x="5580112" y="3356992"/>
            <a:ext cx="3024336" cy="3275002"/>
          </a:xfrm>
          <a:prstGeom prst="rect">
            <a:avLst/>
          </a:prstGeom>
        </p:spPr>
      </p:pic>
      <p:pic>
        <p:nvPicPr>
          <p:cNvPr id="7" name="Afbeelding 6" descr="CIMG1469.JPG"/>
          <p:cNvPicPr>
            <a:picLocks noChangeAspect="1"/>
          </p:cNvPicPr>
          <p:nvPr/>
        </p:nvPicPr>
        <p:blipFill>
          <a:blip r:embed="rId5" cstate="print"/>
          <a:srcRect l="28859" t="23364" r="18670" b="36280"/>
          <a:stretch>
            <a:fillRect/>
          </a:stretch>
        </p:blipFill>
        <p:spPr>
          <a:xfrm>
            <a:off x="6588224" y="980728"/>
            <a:ext cx="1440160" cy="1368152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>
          <a:xfrm>
            <a:off x="4067944" y="1412776"/>
            <a:ext cx="1512168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PIJL-RECHTS 8"/>
          <p:cNvSpPr/>
          <p:nvPr/>
        </p:nvSpPr>
        <p:spPr>
          <a:xfrm>
            <a:off x="3059832" y="5013176"/>
            <a:ext cx="1944216" cy="79208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rgbClr val="0000FF"/>
                </a:solidFill>
              </a:rPr>
              <a:t>A positive memory </a:t>
            </a:r>
            <a:r>
              <a:rPr lang="en-US" b="1" smtClean="0">
                <a:solidFill>
                  <a:srgbClr val="0000FF"/>
                </a:solidFill>
              </a:rPr>
              <a:t>enforce</a:t>
            </a:r>
            <a:endParaRPr lang="en-US" b="1">
              <a:solidFill>
                <a:srgbClr val="0000FF"/>
              </a:solidFill>
            </a:endParaRPr>
          </a:p>
        </p:txBody>
      </p:sp>
      <p:pic>
        <p:nvPicPr>
          <p:cNvPr id="5122" name="Picture 2" descr="http://blog.han.nl/vergrootjewereld/files/2013/02/Lachende-baby1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83502" y="2780928"/>
            <a:ext cx="1536170" cy="1152128"/>
          </a:xfrm>
          <a:prstGeom prst="rect">
            <a:avLst/>
          </a:prstGeom>
          <a:noFill/>
        </p:spPr>
      </p:pic>
      <p:pic>
        <p:nvPicPr>
          <p:cNvPr id="7" name="Picture 2" descr="http://blog.han.nl/vergrootjewereld/files/2013/02/Lachende-baby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2123728" y="2204864"/>
            <a:ext cx="3123191" cy="2342394"/>
          </a:xfrm>
          <a:prstGeom prst="rect">
            <a:avLst/>
          </a:prstGeom>
          <a:noFill/>
        </p:spPr>
      </p:pic>
      <p:pic>
        <p:nvPicPr>
          <p:cNvPr id="8" name="Picture 2" descr="http://blog.han.nl/vergrootjewereld/files/2013/02/Lachende-baby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652120" y="2042846"/>
            <a:ext cx="3576396" cy="2682298"/>
          </a:xfrm>
          <a:prstGeom prst="rect">
            <a:avLst/>
          </a:prstGeom>
          <a:noFill/>
        </p:spPr>
      </p:pic>
      <p:sp>
        <p:nvSpPr>
          <p:cNvPr id="6" name="AutoShape 1457"/>
          <p:cNvSpPr>
            <a:spLocks noChangeArrowheads="1"/>
          </p:cNvSpPr>
          <p:nvPr/>
        </p:nvSpPr>
        <p:spPr bwMode="auto">
          <a:xfrm>
            <a:off x="4788024" y="2708920"/>
            <a:ext cx="1296144" cy="1224136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nl-NL" sz="1600" b="1" dirty="0" smtClean="0">
                <a:latin typeface="Calibri" pitchFamily="34" charset="0"/>
                <a:cs typeface="Arial" pitchFamily="34" charset="0"/>
              </a:rPr>
              <a:t>meer contrast</a:t>
            </a:r>
          </a:p>
        </p:txBody>
      </p:sp>
      <p:sp>
        <p:nvSpPr>
          <p:cNvPr id="5" name="AutoShape 1457"/>
          <p:cNvSpPr>
            <a:spLocks noChangeArrowheads="1"/>
          </p:cNvSpPr>
          <p:nvPr/>
        </p:nvSpPr>
        <p:spPr bwMode="auto">
          <a:xfrm>
            <a:off x="1403648" y="2996952"/>
            <a:ext cx="936104" cy="648072"/>
          </a:xfrm>
          <a:prstGeom prst="rightArrow">
            <a:avLst>
              <a:gd name="adj1" fmla="val 50000"/>
              <a:gd name="adj2" fmla="val 58036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groter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IJL-RECHTS 8"/>
          <p:cNvSpPr/>
          <p:nvPr/>
        </p:nvSpPr>
        <p:spPr>
          <a:xfrm>
            <a:off x="683568" y="5229200"/>
            <a:ext cx="7416824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b="1" dirty="0" smtClean="0"/>
              <a:t>S  W  I  S  H</a:t>
            </a:r>
            <a:endParaRPr lang="nl-N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smtClean="0">
                <a:solidFill>
                  <a:srgbClr val="0000FF"/>
                </a:solidFill>
              </a:rPr>
              <a:t>Blow away a negative memory</a:t>
            </a:r>
            <a:endParaRPr lang="en-GB" b="1">
              <a:solidFill>
                <a:srgbClr val="0000FF"/>
              </a:solidFill>
            </a:endParaRPr>
          </a:p>
        </p:txBody>
      </p:sp>
      <p:pic>
        <p:nvPicPr>
          <p:cNvPr id="312" name="Picture 1473" descr="wolken"/>
          <p:cNvPicPr>
            <a:picLocks noChangeAspect="1" noChangeArrowheads="1"/>
          </p:cNvPicPr>
          <p:nvPr/>
        </p:nvPicPr>
        <p:blipFill>
          <a:blip r:embed="rId2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5360954" y="2882646"/>
            <a:ext cx="3783046" cy="1516994"/>
          </a:xfrm>
          <a:prstGeom prst="rect">
            <a:avLst/>
          </a:prstGeom>
          <a:noFill/>
        </p:spPr>
      </p:pic>
      <p:pic>
        <p:nvPicPr>
          <p:cNvPr id="313" name="Picture 1474" descr="wolken2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808285" y="1988840"/>
            <a:ext cx="2148941" cy="968767"/>
          </a:xfrm>
          <a:prstGeom prst="rect">
            <a:avLst/>
          </a:prstGeom>
          <a:noFill/>
        </p:spPr>
      </p:pic>
      <p:pic>
        <p:nvPicPr>
          <p:cNvPr id="314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6808284" y="2348880"/>
            <a:ext cx="211987" cy="158965"/>
          </a:xfrm>
          <a:prstGeom prst="rect">
            <a:avLst/>
          </a:prstGeom>
          <a:noFill/>
        </p:spPr>
      </p:pic>
      <p:pic>
        <p:nvPicPr>
          <p:cNvPr id="317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5796136" y="2492896"/>
            <a:ext cx="360040" cy="288032"/>
          </a:xfrm>
          <a:prstGeom prst="rect">
            <a:avLst/>
          </a:prstGeom>
          <a:noFill/>
        </p:spPr>
      </p:pic>
      <p:pic>
        <p:nvPicPr>
          <p:cNvPr id="318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6" cstate="print">
            <a:lum contrast="-30000"/>
          </a:blip>
          <a:srcRect/>
          <a:stretch>
            <a:fillRect/>
          </a:stretch>
        </p:blipFill>
        <p:spPr bwMode="auto">
          <a:xfrm>
            <a:off x="4788024" y="3054166"/>
            <a:ext cx="648072" cy="446842"/>
          </a:xfrm>
          <a:prstGeom prst="rect">
            <a:avLst/>
          </a:prstGeom>
          <a:noFill/>
        </p:spPr>
      </p:pic>
      <p:pic>
        <p:nvPicPr>
          <p:cNvPr id="319" name="Afbeelding 0" descr="blaze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96550" flipH="1">
            <a:off x="179512" y="3188840"/>
            <a:ext cx="2434272" cy="1210800"/>
          </a:xfrm>
          <a:prstGeom prst="rect">
            <a:avLst/>
          </a:prstGeom>
          <a:noFill/>
        </p:spPr>
      </p:pic>
      <p:pic>
        <p:nvPicPr>
          <p:cNvPr id="320" name="Afbeelding 1460" descr="hand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</a:blip>
          <a:srcRect/>
          <a:stretch>
            <a:fillRect/>
          </a:stretch>
        </p:blipFill>
        <p:spPr bwMode="auto">
          <a:xfrm rot="19045524" flipH="1">
            <a:off x="2003837" y="3839979"/>
            <a:ext cx="2398433" cy="1288936"/>
          </a:xfrm>
          <a:prstGeom prst="rect">
            <a:avLst/>
          </a:prstGeom>
          <a:noFill/>
        </p:spPr>
      </p:pic>
      <p:sp>
        <p:nvSpPr>
          <p:cNvPr id="322" name="Text Box 1481"/>
          <p:cNvSpPr txBox="1">
            <a:spLocks noChangeArrowheads="1"/>
          </p:cNvSpPr>
          <p:nvPr/>
        </p:nvSpPr>
        <p:spPr bwMode="auto">
          <a:xfrm>
            <a:off x="2613784" y="3391487"/>
            <a:ext cx="928359" cy="38115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3" name="Afbeelding 248" descr="http://www.all-defend.nl/Verbale%20agressie%20beeldvorming.jpg"/>
          <p:cNvPicPr>
            <a:picLocks noChangeArrowheads="1"/>
          </p:cNvPicPr>
          <p:nvPr/>
        </p:nvPicPr>
        <p:blipFill>
          <a:blip r:embed="rId9" cstate="print">
            <a:lum bright="-40000" contrast="20000"/>
          </a:blip>
          <a:srcRect/>
          <a:stretch>
            <a:fillRect/>
          </a:stretch>
        </p:blipFill>
        <p:spPr bwMode="auto">
          <a:xfrm>
            <a:off x="3196162" y="3429000"/>
            <a:ext cx="1159814" cy="818814"/>
          </a:xfrm>
          <a:prstGeom prst="rect">
            <a:avLst/>
          </a:prstGeom>
          <a:noFill/>
        </p:spPr>
      </p:pic>
      <p:pic>
        <p:nvPicPr>
          <p:cNvPr id="12" name="Afbeelding 1460" descr="hand"/>
          <p:cNvPicPr>
            <a:picLocks noChangeAspect="1" noChangeArrowheads="1"/>
          </p:cNvPicPr>
          <p:nvPr/>
        </p:nvPicPr>
        <p:blipFill>
          <a:blip r:embed="rId8" cstate="print">
            <a:grayscl/>
            <a:biLevel thresh="50000"/>
          </a:blip>
          <a:srcRect/>
          <a:stretch>
            <a:fillRect/>
          </a:stretch>
        </p:blipFill>
        <p:spPr bwMode="auto">
          <a:xfrm rot="19045524" flipH="1">
            <a:off x="-204646" y="5459058"/>
            <a:ext cx="2398433" cy="1288936"/>
          </a:xfrm>
          <a:prstGeom prst="rect">
            <a:avLst/>
          </a:prstGeom>
          <a:noFill/>
        </p:spPr>
      </p:pic>
      <p:pic>
        <p:nvPicPr>
          <p:cNvPr id="13" name="Afbeelding 248" descr="http://www.all-defend.nl/Verbale%20agressie%20beeldvorming.jpg"/>
          <p:cNvPicPr>
            <a:picLocks noChangeAspect="1" noChangeArrowheads="1"/>
          </p:cNvPicPr>
          <p:nvPr/>
        </p:nvPicPr>
        <p:blipFill>
          <a:blip r:embed="rId10" cstate="print">
            <a:lum bright="-30000"/>
            <a:grayscl/>
          </a:blip>
          <a:srcRect/>
          <a:stretch>
            <a:fillRect/>
          </a:stretch>
        </p:blipFill>
        <p:spPr bwMode="auto">
          <a:xfrm>
            <a:off x="323528" y="4437112"/>
            <a:ext cx="1728191" cy="1304295"/>
          </a:xfrm>
          <a:prstGeom prst="rect">
            <a:avLst/>
          </a:prstGeom>
          <a:solidFill>
            <a:srgbClr val="D9D9D9"/>
          </a:solidFill>
        </p:spPr>
      </p:pic>
      <p:sp>
        <p:nvSpPr>
          <p:cNvPr id="14" name="Tekstvak 13"/>
          <p:cNvSpPr txBox="1"/>
          <p:nvPr/>
        </p:nvSpPr>
        <p:spPr>
          <a:xfrm>
            <a:off x="3995936" y="2564904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CC"/>
                </a:solidFill>
              </a:rPr>
              <a:t>smaller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2555776" y="5229200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smaller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292080" y="1700808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33CC"/>
                </a:solidFill>
              </a:rPr>
              <a:t>smaller</a:t>
            </a:r>
            <a:endParaRPr lang="en-US" sz="1400" b="1" dirty="0">
              <a:solidFill>
                <a:srgbClr val="0033CC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444208" y="1484784"/>
            <a:ext cx="6158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33CC"/>
                </a:solidFill>
              </a:rPr>
              <a:t>smaller</a:t>
            </a:r>
            <a:endParaRPr lang="en-US" sz="1100" b="1" dirty="0">
              <a:solidFill>
                <a:srgbClr val="0033CC"/>
              </a:solidFill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2123728" y="2708920"/>
            <a:ext cx="1059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</a:rPr>
              <a:t>paler</a:t>
            </a:r>
            <a:endParaRPr lang="en-US" sz="3200" b="1" dirty="0">
              <a:solidFill>
                <a:srgbClr val="0033CC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408983" y="1331476"/>
            <a:ext cx="5132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paler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3872134" y="1988840"/>
            <a:ext cx="732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paler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 de box                        Uit de box</a:t>
            </a:r>
            <a:endParaRPr lang="nl-NL" dirty="0"/>
          </a:p>
        </p:txBody>
      </p:sp>
      <p:pic>
        <p:nvPicPr>
          <p:cNvPr id="5" name="Afbeelding 0" descr="indeboxuitdebox.jpg"/>
          <p:cNvPicPr>
            <a:picLocks noChangeAspect="1" noChangeArrowheads="1"/>
          </p:cNvPicPr>
          <p:nvPr/>
        </p:nvPicPr>
        <p:blipFill>
          <a:blip r:embed="rId2" cstate="print"/>
          <a:srcRect b="27069"/>
          <a:stretch>
            <a:fillRect/>
          </a:stretch>
        </p:blipFill>
        <p:spPr bwMode="auto">
          <a:xfrm>
            <a:off x="317012" y="1296357"/>
            <a:ext cx="8359444" cy="5395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794302"/>
            <a:ext cx="8750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UPS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0033CC"/>
                </a:solidFill>
              </a:rPr>
              <a:t>= Undesired Present Situation</a:t>
            </a:r>
            <a:endParaRPr lang="nl-NL" sz="4800" dirty="0">
              <a:solidFill>
                <a:srgbClr val="0033CC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95536" y="3441194"/>
            <a:ext cx="7774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DFS</a:t>
            </a:r>
            <a:r>
              <a:rPr lang="en-US" sz="4800" dirty="0"/>
              <a:t> </a:t>
            </a:r>
            <a:r>
              <a:rPr lang="en-US" sz="4800" dirty="0">
                <a:solidFill>
                  <a:srgbClr val="0033CC"/>
                </a:solidFill>
              </a:rPr>
              <a:t>= Desired Future Situation</a:t>
            </a:r>
            <a:endParaRPr lang="nl-NL" sz="4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3635896" y="1196752"/>
            <a:ext cx="4320480" cy="86409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Good and New</a:t>
            </a:r>
            <a:endParaRPr lang="nl-NL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3500686"/>
            <a:ext cx="8229600" cy="338469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In pairs, 2 minutes each.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Focus at a recent situation which has given you a good/or new feeling. In which you felt energy, happiness or joy.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>
                <a:solidFill>
                  <a:srgbClr val="0000FF"/>
                </a:solidFill>
              </a:rPr>
              <a:t>Share in the whole group the title of your experience and show your feelings at your face.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Picture 2" descr="http://www.smacinternationals.com/images/new.gi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51639" y="0"/>
            <a:ext cx="259236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knowledgeoverflow.com/wp-content/uploads/2012/06/happy-smiley-4.jpg?b867bc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2132856"/>
            <a:ext cx="1886719" cy="187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zonnevogel.nu/media/catalog/product/cache/1/image/9df78eab33525d08d6e5fb8d27136e95/z/o/zonnestraa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3635896" cy="3060538"/>
          </a:xfrm>
          <a:prstGeom prst="rect">
            <a:avLst/>
          </a:prstGeom>
          <a:noFill/>
        </p:spPr>
      </p:pic>
      <p:sp>
        <p:nvSpPr>
          <p:cNvPr id="8" name="Rechthoek 7"/>
          <p:cNvSpPr/>
          <p:nvPr/>
        </p:nvSpPr>
        <p:spPr>
          <a:xfrm rot="20772860">
            <a:off x="4260491" y="290713"/>
            <a:ext cx="2177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Energy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hthoek 8"/>
          <p:cNvSpPr/>
          <p:nvPr/>
        </p:nvSpPr>
        <p:spPr>
          <a:xfrm rot="833493">
            <a:off x="5580323" y="2547613"/>
            <a:ext cx="1129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Joy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3031552" y="144235"/>
            <a:ext cx="6076953" cy="6741149"/>
            <a:chOff x="1650" y="-1228"/>
            <a:chExt cx="8912" cy="10183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1650" y="900"/>
              <a:ext cx="8912" cy="8055"/>
              <a:chOff x="2025" y="570"/>
              <a:chExt cx="8820" cy="8730"/>
            </a:xfrm>
          </p:grpSpPr>
          <p:sp>
            <p:nvSpPr>
              <p:cNvPr id="33796" name="Text Box 4"/>
              <p:cNvSpPr txBox="1">
                <a:spLocks noChangeArrowheads="1"/>
              </p:cNvSpPr>
              <p:nvPr/>
            </p:nvSpPr>
            <p:spPr bwMode="auto">
              <a:xfrm>
                <a:off x="6720" y="1440"/>
                <a:ext cx="645" cy="6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6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V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97" name="Text Box 5"/>
              <p:cNvSpPr txBox="1">
                <a:spLocks noChangeArrowheads="1"/>
              </p:cNvSpPr>
              <p:nvPr/>
            </p:nvSpPr>
            <p:spPr bwMode="auto">
              <a:xfrm>
                <a:off x="9135" y="3930"/>
                <a:ext cx="645" cy="6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6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V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798" name="Text Box 6"/>
              <p:cNvSpPr txBox="1">
                <a:spLocks noChangeArrowheads="1"/>
              </p:cNvSpPr>
              <p:nvPr/>
            </p:nvSpPr>
            <p:spPr bwMode="auto">
              <a:xfrm>
                <a:off x="8310" y="7620"/>
                <a:ext cx="645" cy="6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6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V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0" name="Oval 8"/>
              <p:cNvSpPr>
                <a:spLocks noChangeArrowheads="1"/>
              </p:cNvSpPr>
              <p:nvPr/>
            </p:nvSpPr>
            <p:spPr bwMode="auto">
              <a:xfrm>
                <a:off x="2655" y="466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1" name="Oval 9"/>
              <p:cNvSpPr>
                <a:spLocks noChangeArrowheads="1"/>
              </p:cNvSpPr>
              <p:nvPr/>
            </p:nvSpPr>
            <p:spPr bwMode="auto">
              <a:xfrm>
                <a:off x="3480" y="466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2" name="Oval 10"/>
              <p:cNvSpPr>
                <a:spLocks noChangeArrowheads="1"/>
              </p:cNvSpPr>
              <p:nvPr/>
            </p:nvSpPr>
            <p:spPr bwMode="auto">
              <a:xfrm>
                <a:off x="2025" y="532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3" name="Oval 11"/>
              <p:cNvSpPr>
                <a:spLocks noChangeArrowheads="1"/>
              </p:cNvSpPr>
              <p:nvPr/>
            </p:nvSpPr>
            <p:spPr bwMode="auto">
              <a:xfrm>
                <a:off x="8730" y="309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4" name="Oval 12"/>
              <p:cNvSpPr>
                <a:spLocks noChangeArrowheads="1"/>
              </p:cNvSpPr>
              <p:nvPr/>
            </p:nvSpPr>
            <p:spPr bwMode="auto">
              <a:xfrm>
                <a:off x="9555" y="309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5" name="Oval 13"/>
              <p:cNvSpPr>
                <a:spLocks noChangeArrowheads="1"/>
              </p:cNvSpPr>
              <p:nvPr/>
            </p:nvSpPr>
            <p:spPr bwMode="auto">
              <a:xfrm>
                <a:off x="8100" y="375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6" name="Oval 14"/>
              <p:cNvSpPr>
                <a:spLocks noChangeArrowheads="1"/>
              </p:cNvSpPr>
              <p:nvPr/>
            </p:nvSpPr>
            <p:spPr bwMode="auto">
              <a:xfrm>
                <a:off x="3990" y="532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7" name="Oval 15"/>
              <p:cNvSpPr>
                <a:spLocks noChangeArrowheads="1"/>
              </p:cNvSpPr>
              <p:nvPr/>
            </p:nvSpPr>
            <p:spPr bwMode="auto">
              <a:xfrm>
                <a:off x="3825" y="613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8" name="Oval 16"/>
              <p:cNvSpPr>
                <a:spLocks noChangeArrowheads="1"/>
              </p:cNvSpPr>
              <p:nvPr/>
            </p:nvSpPr>
            <p:spPr bwMode="auto">
              <a:xfrm>
                <a:off x="3030" y="649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9" name="Oval 17"/>
              <p:cNvSpPr>
                <a:spLocks noChangeArrowheads="1"/>
              </p:cNvSpPr>
              <p:nvPr/>
            </p:nvSpPr>
            <p:spPr bwMode="auto">
              <a:xfrm>
                <a:off x="7485" y="816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0" name="Oval 18"/>
              <p:cNvSpPr>
                <a:spLocks noChangeArrowheads="1"/>
              </p:cNvSpPr>
              <p:nvPr/>
            </p:nvSpPr>
            <p:spPr bwMode="auto">
              <a:xfrm>
                <a:off x="8235" y="856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1" name="Oval 19"/>
              <p:cNvSpPr>
                <a:spLocks noChangeArrowheads="1"/>
              </p:cNvSpPr>
              <p:nvPr/>
            </p:nvSpPr>
            <p:spPr bwMode="auto">
              <a:xfrm>
                <a:off x="2175" y="613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2" name="Oval 20"/>
              <p:cNvSpPr>
                <a:spLocks noChangeArrowheads="1"/>
              </p:cNvSpPr>
              <p:nvPr/>
            </p:nvSpPr>
            <p:spPr bwMode="auto">
              <a:xfrm>
                <a:off x="7905" y="676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3" name="Oval 21"/>
              <p:cNvSpPr>
                <a:spLocks noChangeArrowheads="1"/>
              </p:cNvSpPr>
              <p:nvPr/>
            </p:nvSpPr>
            <p:spPr bwMode="auto">
              <a:xfrm>
                <a:off x="8730" y="676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4" name="Oval 22"/>
              <p:cNvSpPr>
                <a:spLocks noChangeArrowheads="1"/>
              </p:cNvSpPr>
              <p:nvPr/>
            </p:nvSpPr>
            <p:spPr bwMode="auto">
              <a:xfrm>
                <a:off x="7275" y="742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5" name="Oval 23"/>
              <p:cNvSpPr>
                <a:spLocks noChangeArrowheads="1"/>
              </p:cNvSpPr>
              <p:nvPr/>
            </p:nvSpPr>
            <p:spPr bwMode="auto">
              <a:xfrm>
                <a:off x="10125" y="367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6" name="Oval 24"/>
              <p:cNvSpPr>
                <a:spLocks noChangeArrowheads="1"/>
              </p:cNvSpPr>
              <p:nvPr/>
            </p:nvSpPr>
            <p:spPr bwMode="auto">
              <a:xfrm>
                <a:off x="9960" y="448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7" name="Oval 25"/>
              <p:cNvSpPr>
                <a:spLocks noChangeArrowheads="1"/>
              </p:cNvSpPr>
              <p:nvPr/>
            </p:nvSpPr>
            <p:spPr bwMode="auto">
              <a:xfrm>
                <a:off x="9165" y="484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8" name="Oval 26"/>
              <p:cNvSpPr>
                <a:spLocks noChangeArrowheads="1"/>
              </p:cNvSpPr>
              <p:nvPr/>
            </p:nvSpPr>
            <p:spPr bwMode="auto">
              <a:xfrm>
                <a:off x="8310" y="448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9" name="Oval 27"/>
              <p:cNvSpPr>
                <a:spLocks noChangeArrowheads="1"/>
              </p:cNvSpPr>
              <p:nvPr/>
            </p:nvSpPr>
            <p:spPr bwMode="auto">
              <a:xfrm>
                <a:off x="9060" y="816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0" name="Oval 28"/>
              <p:cNvSpPr>
                <a:spLocks noChangeArrowheads="1"/>
              </p:cNvSpPr>
              <p:nvPr/>
            </p:nvSpPr>
            <p:spPr bwMode="auto">
              <a:xfrm>
                <a:off x="6645" y="235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1" name="Oval 29"/>
              <p:cNvSpPr>
                <a:spLocks noChangeArrowheads="1"/>
              </p:cNvSpPr>
              <p:nvPr/>
            </p:nvSpPr>
            <p:spPr bwMode="auto">
              <a:xfrm>
                <a:off x="9240" y="742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2" name="Oval 30"/>
              <p:cNvSpPr>
                <a:spLocks noChangeArrowheads="1"/>
              </p:cNvSpPr>
              <p:nvPr/>
            </p:nvSpPr>
            <p:spPr bwMode="auto">
              <a:xfrm>
                <a:off x="7485" y="196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3" name="Oval 31"/>
              <p:cNvSpPr>
                <a:spLocks noChangeArrowheads="1"/>
              </p:cNvSpPr>
              <p:nvPr/>
            </p:nvSpPr>
            <p:spPr bwMode="auto">
              <a:xfrm>
                <a:off x="6225" y="57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4" name="Oval 32"/>
              <p:cNvSpPr>
                <a:spLocks noChangeArrowheads="1"/>
              </p:cNvSpPr>
              <p:nvPr/>
            </p:nvSpPr>
            <p:spPr bwMode="auto">
              <a:xfrm>
                <a:off x="7050" y="57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5" name="Oval 33"/>
              <p:cNvSpPr>
                <a:spLocks noChangeArrowheads="1"/>
              </p:cNvSpPr>
              <p:nvPr/>
            </p:nvSpPr>
            <p:spPr bwMode="auto">
              <a:xfrm>
                <a:off x="5595" y="1230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6" name="Oval 34"/>
              <p:cNvSpPr>
                <a:spLocks noChangeArrowheads="1"/>
              </p:cNvSpPr>
              <p:nvPr/>
            </p:nvSpPr>
            <p:spPr bwMode="auto">
              <a:xfrm>
                <a:off x="7620" y="115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7" name="Oval 35"/>
              <p:cNvSpPr>
                <a:spLocks noChangeArrowheads="1"/>
              </p:cNvSpPr>
              <p:nvPr/>
            </p:nvSpPr>
            <p:spPr bwMode="auto">
              <a:xfrm>
                <a:off x="5805" y="1965"/>
                <a:ext cx="720" cy="73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NL" sz="2400" b="1" i="0" u="none" strike="noStrike" cap="none" normalizeH="0" baseline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Calibri" pitchFamily="34" charset="0"/>
                    <a:cs typeface="Arial" pitchFamily="34" charset="0"/>
                  </a:rPr>
                  <a:t>B</a:t>
                </a: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828" name="Oval 36"/>
            <p:cNvSpPr>
              <a:spLocks noChangeArrowheads="1"/>
            </p:cNvSpPr>
            <p:nvPr/>
          </p:nvSpPr>
          <p:spPr bwMode="auto">
            <a:xfrm>
              <a:off x="6171" y="1548"/>
              <a:ext cx="1061" cy="969"/>
            </a:xfrm>
            <a:prstGeom prst="ellipse">
              <a:avLst/>
            </a:prstGeom>
            <a:solidFill>
              <a:srgbClr val="FFFFFF">
                <a:alpha val="999"/>
              </a:srgbClr>
            </a:solidFill>
            <a:ln w="4445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33830" name="Oval 38"/>
            <p:cNvSpPr>
              <a:spLocks noChangeArrowheads="1"/>
            </p:cNvSpPr>
            <p:nvPr/>
          </p:nvSpPr>
          <p:spPr bwMode="auto">
            <a:xfrm>
              <a:off x="8652" y="3834"/>
              <a:ext cx="1061" cy="969"/>
            </a:xfrm>
            <a:prstGeom prst="ellipse">
              <a:avLst/>
            </a:prstGeom>
            <a:solidFill>
              <a:srgbClr val="FFFFFF">
                <a:alpha val="999"/>
              </a:srgbClr>
            </a:solidFill>
            <a:ln w="4445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33831" name="Oval 39"/>
            <p:cNvSpPr>
              <a:spLocks noChangeArrowheads="1"/>
            </p:cNvSpPr>
            <p:nvPr/>
          </p:nvSpPr>
          <p:spPr bwMode="auto">
            <a:xfrm>
              <a:off x="7803" y="7225"/>
              <a:ext cx="1061" cy="969"/>
            </a:xfrm>
            <a:prstGeom prst="ellipse">
              <a:avLst/>
            </a:prstGeom>
            <a:solidFill>
              <a:srgbClr val="FFFFFF">
                <a:alpha val="999"/>
              </a:srgbClr>
            </a:solidFill>
            <a:ln w="44450">
              <a:solidFill>
                <a:srgbClr val="0033C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3CC"/>
                </a:solidFill>
              </a:endParaRPr>
            </a:p>
          </p:txBody>
        </p:sp>
        <p:cxnSp>
          <p:nvCxnSpPr>
            <p:cNvPr id="33832" name="AutoShape 40"/>
            <p:cNvCxnSpPr>
              <a:cxnSpLocks noChangeShapeType="1"/>
            </p:cNvCxnSpPr>
            <p:nvPr/>
          </p:nvCxnSpPr>
          <p:spPr bwMode="auto">
            <a:xfrm flipH="1" flipV="1">
              <a:off x="3275" y="-1228"/>
              <a:ext cx="2922" cy="2931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</p:cxnSp>
        <p:cxnSp>
          <p:nvCxnSpPr>
            <p:cNvPr id="33833" name="AutoShape 41"/>
            <p:cNvCxnSpPr>
              <a:cxnSpLocks noChangeShapeType="1"/>
            </p:cNvCxnSpPr>
            <p:nvPr/>
          </p:nvCxnSpPr>
          <p:spPr bwMode="auto">
            <a:xfrm flipH="1">
              <a:off x="3529" y="2517"/>
              <a:ext cx="2865" cy="3006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</p:cxnSp>
        <p:cxnSp>
          <p:nvCxnSpPr>
            <p:cNvPr id="33834" name="AutoShape 42"/>
            <p:cNvCxnSpPr>
              <a:cxnSpLocks noChangeShapeType="1"/>
            </p:cNvCxnSpPr>
            <p:nvPr/>
          </p:nvCxnSpPr>
          <p:spPr bwMode="auto">
            <a:xfrm>
              <a:off x="6955" y="2547"/>
              <a:ext cx="1697" cy="1453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</p:cxnSp>
        <p:cxnSp>
          <p:nvCxnSpPr>
            <p:cNvPr id="33835" name="AutoShape 43"/>
            <p:cNvCxnSpPr>
              <a:cxnSpLocks noChangeShapeType="1"/>
            </p:cNvCxnSpPr>
            <p:nvPr/>
          </p:nvCxnSpPr>
          <p:spPr bwMode="auto">
            <a:xfrm flipH="1">
              <a:off x="8319" y="4678"/>
              <a:ext cx="545" cy="2547"/>
            </a:xfrm>
            <a:prstGeom prst="straightConnector1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</p:cxnSp>
      </p:grpSp>
      <p:sp>
        <p:nvSpPr>
          <p:cNvPr id="44" name="Ovaal 43"/>
          <p:cNvSpPr/>
          <p:nvPr/>
        </p:nvSpPr>
        <p:spPr>
          <a:xfrm>
            <a:off x="1979712" y="1340768"/>
            <a:ext cx="108012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V</a:t>
            </a:r>
            <a:endParaRPr lang="en-US" sz="5400" b="1" dirty="0"/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2915816" y="1964494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33"/>
          <p:cNvSpPr>
            <a:spLocks noChangeArrowheads="1"/>
          </p:cNvSpPr>
          <p:nvPr/>
        </p:nvSpPr>
        <p:spPr bwMode="auto">
          <a:xfrm>
            <a:off x="3059832" y="1556792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33"/>
          <p:cNvSpPr>
            <a:spLocks noChangeArrowheads="1"/>
          </p:cNvSpPr>
          <p:nvPr/>
        </p:nvSpPr>
        <p:spPr bwMode="auto">
          <a:xfrm>
            <a:off x="2483768" y="2204864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33"/>
          <p:cNvSpPr>
            <a:spLocks noChangeArrowheads="1"/>
          </p:cNvSpPr>
          <p:nvPr/>
        </p:nvSpPr>
        <p:spPr bwMode="auto">
          <a:xfrm>
            <a:off x="1979712" y="2204864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33"/>
          <p:cNvSpPr>
            <a:spLocks noChangeArrowheads="1"/>
          </p:cNvSpPr>
          <p:nvPr/>
        </p:nvSpPr>
        <p:spPr bwMode="auto">
          <a:xfrm>
            <a:off x="1555642" y="1916832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33"/>
          <p:cNvSpPr>
            <a:spLocks noChangeArrowheads="1"/>
          </p:cNvSpPr>
          <p:nvPr/>
        </p:nvSpPr>
        <p:spPr bwMode="auto">
          <a:xfrm>
            <a:off x="2843808" y="1052736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33"/>
          <p:cNvSpPr>
            <a:spLocks noChangeArrowheads="1"/>
          </p:cNvSpPr>
          <p:nvPr/>
        </p:nvSpPr>
        <p:spPr bwMode="auto">
          <a:xfrm>
            <a:off x="2339752" y="836712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33"/>
          <p:cNvSpPr>
            <a:spLocks noChangeArrowheads="1"/>
          </p:cNvSpPr>
          <p:nvPr/>
        </p:nvSpPr>
        <p:spPr bwMode="auto">
          <a:xfrm>
            <a:off x="1835696" y="980728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33"/>
          <p:cNvSpPr>
            <a:spLocks noChangeArrowheads="1"/>
          </p:cNvSpPr>
          <p:nvPr/>
        </p:nvSpPr>
        <p:spPr bwMode="auto">
          <a:xfrm>
            <a:off x="1547664" y="1412776"/>
            <a:ext cx="496078" cy="448949"/>
          </a:xfrm>
          <a:prstGeom prst="ellipse">
            <a:avLst/>
          </a:prstGeom>
          <a:solidFill>
            <a:srgbClr val="FFFFFF"/>
          </a:solidFill>
          <a:ln w="28575">
            <a:solidFill>
              <a:srgbClr val="0033CC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AutoShape 41"/>
          <p:cNvCxnSpPr>
            <a:cxnSpLocks noChangeShapeType="1"/>
            <a:stCxn id="45" idx="0"/>
            <a:endCxn id="33825" idx="4"/>
          </p:cNvCxnSpPr>
          <p:nvPr/>
        </p:nvCxnSpPr>
        <p:spPr bwMode="auto">
          <a:xfrm>
            <a:off x="3163855" y="1964494"/>
            <a:ext cx="2575456" cy="440565"/>
          </a:xfrm>
          <a:prstGeom prst="straightConnector1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</p:cxnSp>
      <p:sp>
        <p:nvSpPr>
          <p:cNvPr id="58" name="Tekstvak 57"/>
          <p:cNvSpPr txBox="1"/>
          <p:nvPr/>
        </p:nvSpPr>
        <p:spPr>
          <a:xfrm>
            <a:off x="1619672" y="188640"/>
            <a:ext cx="75973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Respect, Health, Love,  Harmony, Freedom, Safety</a:t>
            </a:r>
            <a:endParaRPr lang="en-US" b="1" dirty="0">
              <a:solidFill>
                <a:srgbClr val="0033CC"/>
              </a:solidFill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-36512" y="188640"/>
            <a:ext cx="1570686" cy="523220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V = Value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0" name="Tekstvak 59"/>
          <p:cNvSpPr txBox="1"/>
          <p:nvPr/>
        </p:nvSpPr>
        <p:spPr>
          <a:xfrm>
            <a:off x="179512" y="2833772"/>
            <a:ext cx="1930593" cy="523220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B- = Beliefs: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1" name="Tekstvak 60"/>
          <p:cNvSpPr txBox="1"/>
          <p:nvPr/>
        </p:nvSpPr>
        <p:spPr>
          <a:xfrm>
            <a:off x="216024" y="3193812"/>
            <a:ext cx="442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I can respect….. neighbors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62" name="Tekstvak 61"/>
          <p:cNvSpPr txBox="1"/>
          <p:nvPr/>
        </p:nvSpPr>
        <p:spPr>
          <a:xfrm>
            <a:off x="179512" y="3553852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I can respect ….. colleagues</a:t>
            </a:r>
            <a:endParaRPr lang="en-US" sz="2800" b="1" dirty="0">
              <a:solidFill>
                <a:srgbClr val="0033CC"/>
              </a:solidFill>
            </a:endParaRPr>
          </a:p>
        </p:txBody>
      </p:sp>
      <p:sp>
        <p:nvSpPr>
          <p:cNvPr id="63" name="Ovaal 62"/>
          <p:cNvSpPr/>
          <p:nvPr/>
        </p:nvSpPr>
        <p:spPr>
          <a:xfrm>
            <a:off x="3563888" y="450912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4" name="Ovaal 63"/>
          <p:cNvSpPr/>
          <p:nvPr/>
        </p:nvSpPr>
        <p:spPr>
          <a:xfrm>
            <a:off x="7812360" y="3501008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5" name="Ovaal 64"/>
          <p:cNvSpPr/>
          <p:nvPr/>
        </p:nvSpPr>
        <p:spPr>
          <a:xfrm>
            <a:off x="7236296" y="5733256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6" name="Ovaal 65"/>
          <p:cNvSpPr/>
          <p:nvPr/>
        </p:nvSpPr>
        <p:spPr>
          <a:xfrm>
            <a:off x="6084168" y="1988840"/>
            <a:ext cx="72008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7" name="Tekstvak 66"/>
          <p:cNvSpPr txBox="1"/>
          <p:nvPr/>
        </p:nvSpPr>
        <p:spPr>
          <a:xfrm>
            <a:off x="5080029" y="692696"/>
            <a:ext cx="40284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</a:rPr>
              <a:t>Values and Beliefs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/>
      <p:bldP spid="62" grpId="0"/>
      <p:bldP spid="63" grpId="0" animBg="1"/>
      <p:bldP spid="64" grpId="0" animBg="1"/>
      <p:bldP spid="65" grpId="0" animBg="1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JL-OMHOOG en -OMLAAG 2"/>
          <p:cNvSpPr/>
          <p:nvPr/>
        </p:nvSpPr>
        <p:spPr>
          <a:xfrm>
            <a:off x="2483768" y="620688"/>
            <a:ext cx="5400600" cy="5544616"/>
          </a:xfrm>
          <a:prstGeom prst="upDownArrow">
            <a:avLst>
              <a:gd name="adj1" fmla="val 50000"/>
              <a:gd name="adj2" fmla="val 32448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FF0000"/>
                </a:solidFill>
              </a:rPr>
              <a:t>Attitudes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 err="1">
                <a:solidFill>
                  <a:srgbClr val="FF0000"/>
                </a:solidFill>
              </a:rPr>
              <a:t>Beliefs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 err="1">
                <a:solidFill>
                  <a:srgbClr val="FF0000"/>
                </a:solidFill>
              </a:rPr>
              <a:t>Values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>
                <a:solidFill>
                  <a:srgbClr val="FF0000"/>
                </a:solidFill>
              </a:rPr>
              <a:t>Core </a:t>
            </a:r>
            <a:r>
              <a:rPr lang="nl-NL" sz="2400" b="1" dirty="0" err="1">
                <a:solidFill>
                  <a:srgbClr val="FF0000"/>
                </a:solidFill>
              </a:rPr>
              <a:t>values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400" b="1" dirty="0" err="1">
                <a:solidFill>
                  <a:srgbClr val="FF0000"/>
                </a:solidFill>
              </a:rPr>
              <a:t>Meta</a:t>
            </a:r>
            <a:r>
              <a:rPr lang="nl-NL" sz="2400" b="1" dirty="0">
                <a:solidFill>
                  <a:srgbClr val="FF0000"/>
                </a:solidFill>
              </a:rPr>
              <a:t> Programmes</a:t>
            </a:r>
          </a:p>
          <a:p>
            <a:pPr algn="ctr"/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915816" y="44624"/>
            <a:ext cx="446449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rgbClr val="0033CC"/>
                </a:solidFill>
              </a:rPr>
              <a:t>Totally</a:t>
            </a:r>
            <a:r>
              <a:rPr lang="nl-NL" sz="3200" b="1" dirty="0">
                <a:solidFill>
                  <a:srgbClr val="0033CC"/>
                </a:solidFill>
              </a:rPr>
              <a:t> </a:t>
            </a:r>
            <a:r>
              <a:rPr lang="nl-NL" sz="3200" b="1" dirty="0" err="1">
                <a:solidFill>
                  <a:srgbClr val="0033CC"/>
                </a:solidFill>
              </a:rPr>
              <a:t>conscious</a:t>
            </a:r>
            <a:r>
              <a:rPr lang="nl-NL" sz="3200" b="1" dirty="0">
                <a:solidFill>
                  <a:srgbClr val="0033CC"/>
                </a:solidFill>
              </a:rPr>
              <a:t> </a:t>
            </a:r>
            <a:endParaRPr lang="nl-NL" b="1" dirty="0">
              <a:solidFill>
                <a:srgbClr val="0033CC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915816" y="6273225"/>
            <a:ext cx="4464496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chemeClr val="bg1"/>
                </a:solidFill>
              </a:rPr>
              <a:t>Totally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r>
              <a:rPr lang="nl-NL" sz="3200" b="1" dirty="0" err="1">
                <a:solidFill>
                  <a:schemeClr val="bg1"/>
                </a:solidFill>
              </a:rPr>
              <a:t>unconscious</a:t>
            </a:r>
            <a:r>
              <a:rPr lang="nl-NL" sz="3200" b="1" dirty="0">
                <a:solidFill>
                  <a:schemeClr val="bg1"/>
                </a:solidFill>
              </a:rPr>
              <a:t> </a:t>
            </a:r>
            <a:endParaRPr lang="nl-NL" b="1" dirty="0">
              <a:solidFill>
                <a:schemeClr val="bg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79512" y="603845"/>
            <a:ext cx="25726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33CC"/>
                </a:solidFill>
              </a:rPr>
              <a:t>How are Values 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organized in </a:t>
            </a:r>
          </a:p>
          <a:p>
            <a:r>
              <a:rPr lang="en-US" sz="2800" b="1" dirty="0">
                <a:solidFill>
                  <a:srgbClr val="0033CC"/>
                </a:solidFill>
              </a:rPr>
              <a:t>our system?</a:t>
            </a:r>
            <a:endParaRPr lang="nl-NL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259632" y="476672"/>
            <a:ext cx="630557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</a:rPr>
              <a:t>Sources of Values</a:t>
            </a:r>
            <a:endParaRPr lang="nl-NL" sz="6600" b="1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691680" y="1988840"/>
            <a:ext cx="20162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Family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Friends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Religion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Sport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33CC"/>
                </a:solidFill>
              </a:rPr>
              <a:t>School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33CC"/>
                </a:solidFill>
              </a:rPr>
              <a:t>Music</a:t>
            </a:r>
            <a:endParaRPr lang="en-US" sz="3200" dirty="0">
              <a:solidFill>
                <a:srgbClr val="0033CC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4716016" y="1988840"/>
            <a:ext cx="338150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Health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Living environment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Economy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33CC"/>
                </a:solidFill>
              </a:rPr>
              <a:t>Media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33CC"/>
                </a:solidFill>
              </a:rPr>
              <a:t>Nature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33CC"/>
                </a:solidFill>
              </a:rPr>
              <a:t>Community</a:t>
            </a:r>
            <a:endParaRPr lang="nl-NL" sz="32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15616" y="2060848"/>
            <a:ext cx="753219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33CC"/>
                </a:solidFill>
              </a:rPr>
              <a:t>Example of an important value:</a:t>
            </a:r>
          </a:p>
          <a:p>
            <a:pPr algn="ctr"/>
            <a:r>
              <a:rPr lang="en-US" sz="4400" b="1" dirty="0" smtClean="0">
                <a:solidFill>
                  <a:srgbClr val="0033CC"/>
                </a:solidFill>
              </a:rPr>
              <a:t>Community</a:t>
            </a:r>
          </a:p>
          <a:p>
            <a:pPr algn="ctr"/>
            <a:r>
              <a:rPr lang="en-US" sz="4400" b="1" dirty="0" smtClean="0">
                <a:solidFill>
                  <a:srgbClr val="0033CC"/>
                </a:solidFill>
              </a:rPr>
              <a:t>Game: the big wind blows</a:t>
            </a:r>
            <a:endParaRPr lang="en-US" sz="4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1907704" y="1268760"/>
            <a:ext cx="5112568" cy="3384376"/>
            <a:chOff x="1907704" y="1268760"/>
            <a:chExt cx="5112568" cy="3384376"/>
          </a:xfrm>
        </p:grpSpPr>
        <p:sp>
          <p:nvSpPr>
            <p:cNvPr id="34819" name="AutoShape 3"/>
            <p:cNvSpPr>
              <a:spLocks noChangeArrowheads="1"/>
            </p:cNvSpPr>
            <p:nvPr/>
          </p:nvSpPr>
          <p:spPr bwMode="auto">
            <a:xfrm>
              <a:off x="1907704" y="1268760"/>
              <a:ext cx="5112568" cy="3384376"/>
            </a:xfrm>
            <a:prstGeom prst="pentagon">
              <a:avLst/>
            </a:prstGeom>
            <a:solidFill>
              <a:srgbClr val="FFFFFF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34820" name="AutoShape 4"/>
            <p:cNvCxnSpPr>
              <a:cxnSpLocks noChangeShapeType="1"/>
            </p:cNvCxnSpPr>
            <p:nvPr/>
          </p:nvCxnSpPr>
          <p:spPr bwMode="auto">
            <a:xfrm flipH="1">
              <a:off x="4160700" y="1863313"/>
              <a:ext cx="1429786" cy="2789823"/>
            </a:xfrm>
            <a:prstGeom prst="straightConnector1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/>
            </a:ln>
          </p:spPr>
        </p:cxnSp>
      </p:grp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465176" y="2503600"/>
            <a:ext cx="2229888" cy="105190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A</a:t>
            </a:r>
            <a:r>
              <a:rPr kumimoji="0" lang="nl-NL" sz="2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pproach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625148" y="2457865"/>
            <a:ext cx="649903" cy="5488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2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B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148064" y="3077344"/>
            <a:ext cx="1080120" cy="4956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2800" b="1" dirty="0" err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Avoid</a:t>
            </a:r>
            <a:endParaRPr kumimoji="0" lang="nl-NL" sz="28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395536" y="188640"/>
            <a:ext cx="8499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</a:rPr>
              <a:t>42 Exercise: Becoming aware of your values</a:t>
            </a:r>
            <a:endParaRPr lang="en-US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whitegadget.com/attachments/pc-wallpapers/130338d1358923418-photo-frame-photo-frame-image-1024x76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25" y="-457200"/>
            <a:ext cx="914558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7581900" cy="864071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Open Frame</a:t>
            </a:r>
            <a:endParaRPr lang="nl-NL" sz="4800" b="1" dirty="0" smtClean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6013" y="1239763"/>
            <a:ext cx="7127875" cy="2981325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Questions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Experiences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Short stories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Share a real life-experience to reflect on what NLP can mean to it.</a:t>
            </a:r>
            <a:endParaRPr lang="nl-NL" b="1" dirty="0" smtClean="0">
              <a:solidFill>
                <a:srgbClr val="0000FF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964257" y="4069506"/>
            <a:ext cx="7496175" cy="655638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i="1" dirty="0">
                <a:solidFill>
                  <a:srgbClr val="FF0000"/>
                </a:solidFill>
              </a:rPr>
              <a:t>Goal</a:t>
            </a:r>
            <a:r>
              <a:rPr lang="en-US" sz="3200" b="1" i="1" dirty="0">
                <a:solidFill>
                  <a:srgbClr val="FF0000"/>
                </a:solidFill>
                <a:latin typeface="+mn-lt"/>
                <a:cs typeface="+mn-cs"/>
              </a:rPr>
              <a:t>: apply NLP in your own reality.</a:t>
            </a:r>
            <a:endParaRPr lang="nl-NL" sz="3200" b="1" i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23528" y="1700808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If what I do doesn’t give the desired result</a:t>
            </a:r>
            <a:r>
              <a:rPr lang="en-US" sz="4000" b="1" i="1" dirty="0" smtClean="0">
                <a:solidFill>
                  <a:srgbClr val="0070C0"/>
                </a:solidFill>
              </a:rPr>
              <a:t>, then I </a:t>
            </a:r>
            <a:r>
              <a:rPr lang="en-US" sz="4000" b="1" i="1" dirty="0">
                <a:solidFill>
                  <a:srgbClr val="0070C0"/>
                </a:solidFill>
              </a:rPr>
              <a:t>do something different</a:t>
            </a:r>
            <a:endParaRPr lang="nl-NL" sz="4000" b="1" i="1" dirty="0">
              <a:solidFill>
                <a:srgbClr val="0070C0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416292" y="3140968"/>
            <a:ext cx="71080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0070C0"/>
                </a:solidFill>
              </a:rPr>
              <a:t>If  I always do what I always did,</a:t>
            </a:r>
          </a:p>
          <a:p>
            <a:r>
              <a:rPr lang="en-US" sz="4000" b="1" i="1" dirty="0">
                <a:solidFill>
                  <a:srgbClr val="0070C0"/>
                </a:solidFill>
              </a:rPr>
              <a:t>then I get what I always got.</a:t>
            </a:r>
            <a:endParaRPr lang="nl-NL" sz="4000" b="1" i="1" dirty="0">
              <a:solidFill>
                <a:srgbClr val="0070C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516881" y="44624"/>
            <a:ext cx="84060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Presupposition  no 12: </a:t>
            </a:r>
          </a:p>
          <a:p>
            <a:r>
              <a:rPr lang="en-US" sz="4400" b="1" dirty="0" smtClean="0">
                <a:solidFill>
                  <a:srgbClr val="0070C0"/>
                </a:solidFill>
              </a:rPr>
              <a:t>Failure doesn’t exist, only feedback</a:t>
            </a:r>
            <a:endParaRPr lang="nl-NL" sz="4400" b="1" dirty="0">
              <a:solidFill>
                <a:srgbClr val="0070C0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79512" y="4473694"/>
            <a:ext cx="8640960" cy="2123658"/>
          </a:xfrm>
          <a:prstGeom prst="rect">
            <a:avLst/>
          </a:prstGeom>
          <a:noFill/>
          <a:ln w="571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0070C0"/>
                </a:solidFill>
              </a:rPr>
              <a:t>Failure              Blaming                  K-</a:t>
            </a:r>
          </a:p>
          <a:p>
            <a:endParaRPr lang="en-US" sz="4400" b="1" i="1" dirty="0" smtClean="0">
              <a:solidFill>
                <a:srgbClr val="0070C0"/>
              </a:solidFill>
            </a:endParaRPr>
          </a:p>
          <a:p>
            <a:r>
              <a:rPr lang="nl-NL" sz="4400" b="1" i="1" dirty="0" smtClean="0">
                <a:solidFill>
                  <a:srgbClr val="0070C0"/>
                </a:solidFill>
              </a:rPr>
              <a:t>Feedback              </a:t>
            </a:r>
            <a:r>
              <a:rPr lang="nl-NL" sz="4400" b="1" i="1" dirty="0" err="1" smtClean="0">
                <a:solidFill>
                  <a:srgbClr val="0070C0"/>
                </a:solidFill>
              </a:rPr>
              <a:t>Learning</a:t>
            </a:r>
            <a:r>
              <a:rPr lang="nl-NL" sz="4400" b="1" i="1" dirty="0" smtClean="0">
                <a:solidFill>
                  <a:srgbClr val="0070C0"/>
                </a:solidFill>
              </a:rPr>
              <a:t>              K+</a:t>
            </a:r>
            <a:endParaRPr lang="nl-NL" sz="4400" b="1" i="1" dirty="0">
              <a:solidFill>
                <a:srgbClr val="0070C0"/>
              </a:solidFill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611560" y="4869160"/>
            <a:ext cx="6840760" cy="1368152"/>
            <a:chOff x="611560" y="4869160"/>
            <a:chExt cx="6840760" cy="1368152"/>
          </a:xfrm>
        </p:grpSpPr>
        <p:sp>
          <p:nvSpPr>
            <p:cNvPr id="6" name="PIJL-RECHTS 5"/>
            <p:cNvSpPr/>
            <p:nvPr/>
          </p:nvSpPr>
          <p:spPr>
            <a:xfrm>
              <a:off x="2339752" y="4869160"/>
              <a:ext cx="115212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PIJL-RECHTS 6"/>
            <p:cNvSpPr/>
            <p:nvPr/>
          </p:nvSpPr>
          <p:spPr>
            <a:xfrm>
              <a:off x="6228184" y="4869160"/>
              <a:ext cx="115212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PIJL-RECHTS 7"/>
            <p:cNvSpPr/>
            <p:nvPr/>
          </p:nvSpPr>
          <p:spPr>
            <a:xfrm>
              <a:off x="2699792" y="5877272"/>
              <a:ext cx="115212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IJL-RECHTS 8"/>
            <p:cNvSpPr/>
            <p:nvPr/>
          </p:nvSpPr>
          <p:spPr>
            <a:xfrm>
              <a:off x="6300192" y="5877272"/>
              <a:ext cx="1152128" cy="3600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IJL-OMLAAG 10"/>
            <p:cNvSpPr/>
            <p:nvPr/>
          </p:nvSpPr>
          <p:spPr>
            <a:xfrm>
              <a:off x="611560" y="5301208"/>
              <a:ext cx="1728192" cy="57606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08720"/>
            <a:ext cx="30289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01842" y="-99392"/>
            <a:ext cx="4778470" cy="9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056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4800" b="1" i="0" u="none" strike="noStrike" cap="none" normalizeH="0" baseline="0" dirty="0" smtClean="0" bmk="_Toc332559503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ea typeface="MS Mincho" pitchFamily="49" charset="-128"/>
                <a:cs typeface="Arial" pitchFamily="34" charset="0"/>
              </a:rPr>
              <a:t>Cause and Effect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Afbeelding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3006160" cy="286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115616" y="3933056"/>
            <a:ext cx="244827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88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  <a:r>
              <a:rPr kumimoji="0" lang="nl-NL" sz="4400" b="1" i="0" u="none" strike="noStrike" cap="none" normalizeH="0" baseline="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ause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611560" y="6021288"/>
            <a:ext cx="8095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solidFill>
                  <a:srgbClr val="0033CC"/>
                </a:solidFill>
                <a:latin typeface="Calibri" pitchFamily="34" charset="0"/>
                <a:cs typeface="Arial" pitchFamily="34" charset="0"/>
              </a:rPr>
              <a:t>Standing at the side of the cause or the effect?</a:t>
            </a:r>
            <a:endParaRPr lang="en-US" sz="3200">
              <a:solidFill>
                <a:srgbClr val="0033CC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012160" y="3861048"/>
            <a:ext cx="244827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88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E</a:t>
            </a:r>
            <a:r>
              <a:rPr kumimoji="0" lang="nl-NL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ffect</a:t>
            </a:r>
            <a:endParaRPr kumimoji="0" lang="nl-NL" sz="24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Gekromde PIJL-OMHOOG 15"/>
          <p:cNvSpPr/>
          <p:nvPr/>
        </p:nvSpPr>
        <p:spPr>
          <a:xfrm flipH="1">
            <a:off x="2051720" y="5301208"/>
            <a:ext cx="5544616" cy="576064"/>
          </a:xfrm>
          <a:prstGeom prst="curvedUpArrow">
            <a:avLst>
              <a:gd name="adj1" fmla="val 203336"/>
              <a:gd name="adj2" fmla="val 203336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PIJL-RECHTS 16"/>
          <p:cNvSpPr/>
          <p:nvPr/>
        </p:nvSpPr>
        <p:spPr>
          <a:xfrm>
            <a:off x="3779912" y="4221088"/>
            <a:ext cx="2016224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Afbeelding 21" descr="circle of influence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BA655"/>
              </a:clrFrom>
              <a:clrTo>
                <a:srgbClr val="FBA65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4382" y="1575244"/>
            <a:ext cx="1824042" cy="1565724"/>
          </a:xfrm>
          <a:prstGeom prst="rect">
            <a:avLst/>
          </a:prstGeom>
        </p:spPr>
      </p:pic>
      <p:sp>
        <p:nvSpPr>
          <p:cNvPr id="12" name="PIJL-RECHTS 11"/>
          <p:cNvSpPr/>
          <p:nvPr/>
        </p:nvSpPr>
        <p:spPr>
          <a:xfrm flipH="1">
            <a:off x="3995936" y="2060848"/>
            <a:ext cx="1728192" cy="64807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 animBg="1"/>
      <p:bldP spid="16" grpId="0" animBg="1"/>
      <p:bldP spid="1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39552" y="44624"/>
            <a:ext cx="62451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33CC"/>
                </a:solidFill>
              </a:rPr>
              <a:t>Exercise: Cause-Effect test</a:t>
            </a:r>
            <a:endParaRPr lang="en-US" sz="4400" b="1" dirty="0">
              <a:solidFill>
                <a:srgbClr val="0033CC"/>
              </a:solidFill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-36512" y="978431"/>
          <a:ext cx="9143999" cy="5834945"/>
        </p:xfrm>
        <a:graphic>
          <a:graphicData uri="http://schemas.openxmlformats.org/drawingml/2006/table">
            <a:tbl>
              <a:tblPr/>
              <a:tblGrid>
                <a:gridCol w="2301360"/>
                <a:gridCol w="6087064"/>
                <a:gridCol w="755575"/>
              </a:tblGrid>
              <a:tr h="735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Aspect of communication</a:t>
                      </a:r>
                      <a:endParaRPr lang="nl-NL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Mark every question with the answer that appeals most to you.</a:t>
                      </a:r>
                      <a:endParaRPr lang="nl-NL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Score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1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542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What do you focus on? 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Usually I am more focused on approaching.’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I often want to avoid problems. 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1A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1B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1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US" sz="1800" dirty="0" smtClean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2.		What 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do you think of?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First I think of the solution of a problem.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First I think of the cause of a problem.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2A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2B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GB" sz="1800" dirty="0" smtClean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3,		Against </a:t>
                      </a:r>
                      <a:r>
                        <a:rPr lang="en-GB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or together?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I feel the other is against me and I think ‘they, you and everyone takes care of him/herself. 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I think in ‘we and together.’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3A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3B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5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GB" sz="1800" dirty="0" smtClean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4.		Dealing </a:t>
                      </a:r>
                      <a:r>
                        <a:rPr lang="en-GB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with each other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There is talking about others, often blaming, the other does not need to be there.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9105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There is talking with each other, daring to confront each other (with respect).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4A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4B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1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GB" sz="1800" dirty="0" smtClean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5.		Helping </a:t>
                      </a:r>
                      <a:r>
                        <a:rPr lang="en-GB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or attacking?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The other will usually help me.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It feels like others often want to attack me.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5A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5B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1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GB" sz="1800" dirty="0" smtClean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6.		Concept </a:t>
                      </a:r>
                      <a:r>
                        <a:rPr lang="en-GB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of humanity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 People are interchangeable: "for you another."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 Each person has a unique contribution ,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6A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6B</a:t>
                      </a:r>
                      <a:endParaRPr lang="nl-NL" sz="280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1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5425" algn="l"/>
                        </a:tabLst>
                      </a:pPr>
                      <a:r>
                        <a:rPr lang="en-US" sz="1800" dirty="0" smtClean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7.		Missing</a:t>
                      </a: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?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 People will miss me and address me.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UcPeriod"/>
                        <a:tabLst>
                          <a:tab pos="315595" algn="l"/>
                          <a:tab pos="457200" algn="l"/>
                        </a:tabLst>
                      </a:pPr>
                      <a:r>
                        <a:rPr lang="en-US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 No one will miss me.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7A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33CC"/>
                          </a:solidFill>
                          <a:latin typeface="Times New Roman"/>
                          <a:ea typeface="MS Mincho"/>
                        </a:rPr>
                        <a:t>7B</a:t>
                      </a:r>
                      <a:endParaRPr lang="nl-NL" sz="28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932" marR="409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Afbeelding 7" descr="anchor4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20000"/>
          </a:blip>
          <a:srcRect/>
          <a:stretch>
            <a:fillRect/>
          </a:stretch>
        </p:blipFill>
        <p:spPr bwMode="auto">
          <a:xfrm>
            <a:off x="6925302" y="188641"/>
            <a:ext cx="1782805" cy="2088232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-55327"/>
            <a:ext cx="5328592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GB" sz="6600" b="1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GB" sz="6600" b="1" i="0" u="none" strike="noStrike" cap="none" normalizeH="0" baseline="0" dirty="0" bmk="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nchoring</a:t>
            </a:r>
            <a:endParaRPr kumimoji="0" lang="nl-NL" sz="2000" b="0" i="0" u="none" strike="noStrike" cap="none" normalizeH="0" baseline="0" dirty="0" bmk="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788024" y="2564904"/>
            <a:ext cx="4176464" cy="42930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MOTIVATION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nl-NL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HUMOUR / LAUGHING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nl-NL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ENERGY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nl-NL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LOVE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lang="nl-NL" sz="24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lang="nl-NL" sz="24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POWER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endParaRPr kumimoji="0" lang="nl-NL" sz="2400" b="1" i="0" u="none" strike="noStrike" cap="none" normalizeH="0" baseline="0" dirty="0">
              <a:solidFill>
                <a:srgbClr val="0033C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400" b="1" i="0" u="none" strike="noStrike" cap="none" normalizeH="0" baseline="0" dirty="0">
                <a:solidFill>
                  <a:srgbClr val="0033CC"/>
                </a:solidFill>
                <a:effectLst/>
                <a:latin typeface="Arial" pitchFamily="34" charset="0"/>
                <a:cs typeface="Arial" pitchFamily="34" charset="0"/>
              </a:rPr>
              <a:t> SELFCONFEDENCE</a:t>
            </a:r>
            <a:endParaRPr kumimoji="0" lang="nl-NL" sz="2400" b="0" i="0" u="none" strike="noStrike" cap="none" normalizeH="0" baseline="0" dirty="0"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755576" y="3729226"/>
            <a:ext cx="3384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Resources:</a:t>
            </a:r>
            <a:endParaRPr lang="nl-NL" sz="4000" b="1" dirty="0">
              <a:solidFill>
                <a:srgbClr val="0070C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3568" y="1193994"/>
            <a:ext cx="532859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Anchor</a:t>
            </a: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: Any stimulus that is associated with a specific response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MS Mincho" pitchFamily="49" charset="-128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5900" algn="l"/>
              </a:tabLst>
            </a:pPr>
            <a:r>
              <a:rPr lang="en-GB" dirty="0">
                <a:solidFill>
                  <a:srgbClr val="0033CC"/>
                </a:solidFill>
                <a:latin typeface="Arial" pitchFamily="34" charset="0"/>
                <a:ea typeface="MS Mincho" pitchFamily="49" charset="-128"/>
                <a:cs typeface="Times New Roman" pitchFamily="18" charset="0"/>
              </a:rPr>
              <a:t>The short way to your resources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uiExpand="1" build="p"/>
      <p:bldP spid="6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1907704" y="0"/>
            <a:ext cx="5152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</a:rPr>
              <a:t>Chaining Anchoring</a:t>
            </a:r>
            <a:endParaRPr lang="nl-NL" sz="4800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Tabel 11"/>
          <p:cNvGraphicFramePr>
            <a:graphicFrameLocks noGrp="1"/>
          </p:cNvGraphicFramePr>
          <p:nvPr/>
        </p:nvGraphicFramePr>
        <p:xfrm>
          <a:off x="35496" y="2735168"/>
          <a:ext cx="8892480" cy="1828800"/>
        </p:xfrm>
        <a:graphic>
          <a:graphicData uri="http://schemas.openxmlformats.org/drawingml/2006/table">
            <a:tbl>
              <a:tblPr/>
              <a:tblGrid>
                <a:gridCol w="3092146"/>
                <a:gridCol w="3051750"/>
                <a:gridCol w="2748584"/>
              </a:tblGrid>
              <a:tr h="351278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My Personal Challenges</a:t>
                      </a:r>
                      <a:endParaRPr lang="nl-NL" sz="2400" dirty="0">
                        <a:solidFill>
                          <a:srgbClr val="0033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51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0033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2400" dirty="0" smtClean="0">
                        <a:solidFill>
                          <a:srgbClr val="0033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Challenging </a:t>
                      </a:r>
                      <a:r>
                        <a:rPr lang="en-US" sz="240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situation</a:t>
                      </a:r>
                      <a:r>
                        <a:rPr lang="en-US" sz="2400" dirty="0" smtClean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:</a:t>
                      </a:r>
                      <a:endParaRPr lang="nl-NL" sz="2400" dirty="0">
                        <a:solidFill>
                          <a:srgbClr val="0033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My example with the undesirable emotional present state in the past / or future (UPS):</a:t>
                      </a:r>
                      <a:endParaRPr lang="nl-NL" sz="2400">
                        <a:solidFill>
                          <a:srgbClr val="0033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My desired emotional future state (DFS):</a:t>
                      </a:r>
                      <a:endParaRPr lang="nl-NL" sz="2400" dirty="0">
                        <a:solidFill>
                          <a:srgbClr val="0033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613898"/>
            <a:ext cx="8747448" cy="223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6176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 bmk="_Toc332559510">
                <a:ln>
                  <a:noFill/>
                </a:ln>
                <a:solidFill>
                  <a:srgbClr val="0033CC"/>
                </a:solidFill>
                <a:effectLst/>
                <a:latin typeface="Calibri" pitchFamily="34" charset="0"/>
                <a:cs typeface="Arial" pitchFamily="34" charset="0"/>
              </a:rPr>
              <a:t>Making resources from the past available for the present.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Step 1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Write your own personal challenges / problematic situations:</a:t>
            </a:r>
            <a:endParaRPr kumimoji="0" lang="nl-NL" sz="1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el 12"/>
          <p:cNvGraphicFramePr>
            <a:graphicFrameLocks noGrp="1"/>
          </p:cNvGraphicFramePr>
          <p:nvPr/>
        </p:nvGraphicFramePr>
        <p:xfrm>
          <a:off x="35496" y="4869160"/>
          <a:ext cx="8892480" cy="1584960"/>
        </p:xfrm>
        <a:graphic>
          <a:graphicData uri="http://schemas.openxmlformats.org/drawingml/2006/table">
            <a:tbl>
              <a:tblPr/>
              <a:tblGrid>
                <a:gridCol w="3096344"/>
                <a:gridCol w="3047552"/>
                <a:gridCol w="2748584"/>
              </a:tblGrid>
              <a:tr h="7025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FF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Example: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An </a:t>
                      </a:r>
                      <a:r>
                        <a:rPr lang="en-US" sz="2400" dirty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encounter with someone who scares </a:t>
                      </a:r>
                      <a:r>
                        <a:rPr lang="en-US" sz="2400" dirty="0" smtClean="0">
                          <a:solidFill>
                            <a:srgbClr val="0033CC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me</a:t>
                      </a:r>
                      <a:endParaRPr lang="nl-NL" sz="2400" dirty="0">
                        <a:solidFill>
                          <a:srgbClr val="0033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33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rgbClr val="0033CC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/>
        </p:nvGraphicFramePr>
        <p:xfrm>
          <a:off x="0" y="1700808"/>
          <a:ext cx="9144000" cy="3312367"/>
        </p:xfrm>
        <a:graphic>
          <a:graphicData uri="http://schemas.openxmlformats.org/drawingml/2006/table">
            <a:tbl>
              <a:tblPr/>
              <a:tblGrid>
                <a:gridCol w="3079585"/>
                <a:gridCol w="3498094"/>
                <a:gridCol w="2566321"/>
              </a:tblGrid>
              <a:tr h="827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Capture Positive moments</a:t>
                      </a:r>
                      <a:endParaRPr lang="nl-NL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240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57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Category Anchor:</a:t>
                      </a:r>
                      <a:endParaRPr lang="nl-NL" sz="240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Anchor experience</a:t>
                      </a:r>
                      <a:r>
                        <a:rPr lang="en-US" sz="24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(concrete event with a desired emotional state):</a:t>
                      </a:r>
                      <a:endParaRPr lang="nl-NL" sz="240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Desired emotional state:</a:t>
                      </a:r>
                      <a:endParaRPr lang="nl-NL" sz="240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Visual (</a:t>
                      </a:r>
                      <a:r>
                        <a:rPr lang="en-US" sz="2400" dirty="0" smtClean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image):</a:t>
                      </a:r>
                      <a:endParaRPr lang="nl-NL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(e.g., the daffodils in the park,) </a:t>
                      </a:r>
                      <a:endParaRPr lang="nl-NL" sz="240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33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e.g., admiration</a:t>
                      </a:r>
                      <a:endParaRPr lang="nl-NL" sz="2400" dirty="0">
                        <a:solidFill>
                          <a:srgbClr val="0033CC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171" marR="631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0" y="33265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33CC"/>
                </a:solidFill>
              </a:rPr>
              <a:t>Experiences to anchor</a:t>
            </a:r>
            <a:endParaRPr lang="en-US" sz="60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864</Words>
  <Application>Microsoft Office PowerPoint</Application>
  <PresentationFormat>Diavoorstelling (4:3)</PresentationFormat>
  <Paragraphs>251</Paragraphs>
  <Slides>24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Office-thema</vt:lpstr>
      <vt:lpstr>to the NLP-course “Getting to know  your Unlimited Powers even better”</vt:lpstr>
      <vt:lpstr>Good and New</vt:lpstr>
      <vt:lpstr>Open Frame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Swish patters</vt:lpstr>
      <vt:lpstr>Dia 15</vt:lpstr>
      <vt:lpstr>A positive memory enforce</vt:lpstr>
      <vt:lpstr>Blow away a negative memory</vt:lpstr>
      <vt:lpstr>In de box                        Uit de box</vt:lpstr>
      <vt:lpstr>Dia 19</vt:lpstr>
      <vt:lpstr>Dia 20</vt:lpstr>
      <vt:lpstr>Dia 21</vt:lpstr>
      <vt:lpstr>Dia 22</vt:lpstr>
      <vt:lpstr>Dia 23</vt:lpstr>
      <vt:lpstr>Dia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NLP-course  “Getting to know Your Unlimited  Powers even better”</dc:title>
  <dc:creator>Admin</dc:creator>
  <cp:lastModifiedBy>Admin</cp:lastModifiedBy>
  <cp:revision>23</cp:revision>
  <dcterms:created xsi:type="dcterms:W3CDTF">2016-10-20T15:29:57Z</dcterms:created>
  <dcterms:modified xsi:type="dcterms:W3CDTF">2016-10-27T15:22:01Z</dcterms:modified>
</cp:coreProperties>
</file>